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3_83393896.xml" ContentType="application/vnd.ms-powerpoint.comments+xml"/>
  <Override PartName="/ppt/comments/modernComment_105_81735082.xml" ContentType="application/vnd.ms-powerpoint.comments+xml"/>
  <Override PartName="/ppt/notesSlides/notesSlide1.xml" ContentType="application/vnd.openxmlformats-officedocument.presentationml.notesSlide+xml"/>
  <Override PartName="/ppt/comments/modernComment_111_243FCCDA.xml" ContentType="application/vnd.ms-powerpoint.comments+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comments/modernComment_10E_D6B02D9A.xml" ContentType="application/vnd.ms-powerpoint.comments+xml"/>
  <Override PartName="/ppt/comments/modernComment_11B_A76300E.xml" ContentType="application/vnd.ms-powerpoint.comments+xml"/>
  <Override PartName="/ppt/comments/modernComment_11A_9721824E.xml" ContentType="application/vnd.ms-powerpoint.comments+xml"/>
  <Override PartName="/ppt/comments/modernComment_119_91896770.xml" ContentType="application/vnd.ms-powerpoint.comments+xml"/>
  <Override PartName="/ppt/comments/modernComment_10C_E0F1DCE7.xml" ContentType="application/vnd.ms-powerpoint.comments+xml"/>
  <Override PartName="/ppt/comments/modernComment_10B_68CBF5D.xml" ContentType="application/vnd.ms-powerpoint.comments+xml"/>
  <Override PartName="/ppt/comments/modernComment_108_7C789704.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9" r:id="rId5"/>
    <p:sldId id="260" r:id="rId6"/>
    <p:sldId id="261" r:id="rId7"/>
    <p:sldId id="275" r:id="rId8"/>
    <p:sldId id="274" r:id="rId9"/>
    <p:sldId id="273" r:id="rId10"/>
    <p:sldId id="272" r:id="rId11"/>
    <p:sldId id="271" r:id="rId12"/>
    <p:sldId id="270" r:id="rId13"/>
    <p:sldId id="283" r:id="rId14"/>
    <p:sldId id="282" r:id="rId15"/>
    <p:sldId id="281" r:id="rId16"/>
    <p:sldId id="280" r:id="rId17"/>
    <p:sldId id="279" r:id="rId18"/>
    <p:sldId id="278" r:id="rId19"/>
    <p:sldId id="269" r:id="rId20"/>
    <p:sldId id="277" r:id="rId21"/>
    <p:sldId id="268" r:id="rId22"/>
    <p:sldId id="267" r:id="rId23"/>
    <p:sldId id="266" r:id="rId24"/>
    <p:sldId id="265" r:id="rId25"/>
    <p:sldId id="264" r:id="rId26"/>
    <p:sldId id="286" r:id="rId27"/>
    <p:sldId id="263" r:id="rId28"/>
    <p:sldId id="285" r:id="rId29"/>
    <p:sldId id="288" r:id="rId30"/>
    <p:sldId id="276" r:id="rId31"/>
    <p:sldId id="284" r:id="rId32"/>
    <p:sldId id="287" r:id="rId33"/>
    <p:sldId id="262" r:id="rId34"/>
    <p:sldId id="2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46272B-C498-042A-F6CB-5AFD9441CE6A}" name="Miranda Mueller" initials="MM" userId="S::mmueller18@unl.edu::d4445d3a-2421-4481-9f05-d3038e8f40f7" providerId="AD"/>
  <p188:author id="{932B5684-23F0-ADDB-3109-3CCB5C847C0E}" name="Eric Hunt" initials="EH" userId="S::ehunt2@unl.edu::862ee0e5-0218-4458-bf48-afd2f1e2af1c" providerId="AD"/>
  <p188:author id="{1E9230B0-AD87-4090-7319-5AC00D7C5311}" name="Caro Córdova" initials="CC" userId="S::ccordova4@unl.edu::dff7f49f-a301-4b3f-9bcf-a11a7e3d1063" providerId="AD"/>
  <p188:author id="{6E17ABE0-6A3E-4857-69A0-967B99419F2E}" name="Leah Sandall" initials="LS" userId="S::lsandall5@unl.edu::ed9d3c07-0ec8-4b06-bf55-70887c2892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01A"/>
    <a:srgbClr val="1E0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3A50C8-68DC-B7A7-ACFB-FEA9716A9B7E}" v="624" dt="2025-09-04T20:31:49.9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21" d="100"/>
          <a:sy n="121" d="100"/>
        </p:scale>
        <p:origin x="74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omments/modernComment_103_83393896.xml><?xml version="1.0" encoding="utf-8"?>
<p188:cmLst xmlns:a="http://schemas.openxmlformats.org/drawingml/2006/main" xmlns:r="http://schemas.openxmlformats.org/officeDocument/2006/relationships" xmlns:p188="http://schemas.microsoft.com/office/powerpoint/2018/8/main">
  <p188:cm id="{B72F03B0-82D7-4608-9247-A6073F7027A2}" authorId="{1E9230B0-AD87-4090-7319-5AC00D7C5311}" created="2025-09-02T15:35:45.129">
    <ac:deMkLst xmlns:ac="http://schemas.microsoft.com/office/drawing/2013/main/command">
      <pc:docMk xmlns:pc="http://schemas.microsoft.com/office/powerpoint/2013/main/command"/>
      <pc:sldMk xmlns:pc="http://schemas.microsoft.com/office/powerpoint/2013/main/command" cId="2201565334" sldId="259"/>
      <ac:picMk id="2" creationId="{B3F5266A-A463-3BC3-CD85-B7F9EE2AAEDC}"/>
    </ac:deMkLst>
    <p188:txBody>
      <a:bodyPr/>
      <a:lstStyle/>
      <a:p>
        <a:r>
          <a:rPr lang="en-US"/>
          <a:t>Eric, 
Great presentation. I made only a few changes in the title as we wanted to keep it consistent with the curriculum that was approved by NRCS. I hope you liked the pic I created with an AI bot. 
One important thing to remember is that the presentation should last max. 20-25min, so that can grab the attention of the participants. 
Thanks for all the great work and your kind support to this initiative. 
Best, 
Caro</a:t>
        </a:r>
      </a:p>
    </p188:txBody>
  </p188:cm>
</p188:cmLst>
</file>

<file path=ppt/comments/modernComment_105_81735082.xml><?xml version="1.0" encoding="utf-8"?>
<p188:cmLst xmlns:a="http://schemas.openxmlformats.org/drawingml/2006/main" xmlns:r="http://schemas.openxmlformats.org/officeDocument/2006/relationships" xmlns:p188="http://schemas.microsoft.com/office/powerpoint/2018/8/main">
  <p188:cm id="{7A1FF69D-7316-43F0-A8AD-78DA06F4D2A1}" authorId="{A046272B-C498-042A-F6CB-5AFD9441CE6A}" created="2025-09-01T18:13:13.725">
    <ac:deMkLst xmlns:ac="http://schemas.microsoft.com/office/drawing/2013/main/command">
      <pc:docMk xmlns:pc="http://schemas.microsoft.com/office/powerpoint/2013/main/command"/>
      <pc:sldMk xmlns:pc="http://schemas.microsoft.com/office/powerpoint/2013/main/command" cId="2171818114" sldId="261"/>
      <ac:picMk id="7" creationId="{56302B52-298B-18FE-3DDF-7111F4D7D24E}"/>
    </ac:deMkLst>
    <p188:txBody>
      <a:bodyPr/>
      <a:lstStyle/>
      <a:p>
        <a:r>
          <a:rPr lang="en-US"/>
          <a:t>Alternative text needs to be added to this image but not sure what the goal / context of the image so I couldn't create the alt. text for this one. I have written alt. text for almost all other images- you can edit those if you think they need changed!</a:t>
        </a:r>
      </a:p>
    </p188:txBody>
  </p188:cm>
</p188:cmLst>
</file>

<file path=ppt/comments/modernComment_108_7C789704.xml><?xml version="1.0" encoding="utf-8"?>
<p188:cmLst xmlns:a="http://schemas.openxmlformats.org/drawingml/2006/main" xmlns:r="http://schemas.openxmlformats.org/officeDocument/2006/relationships" xmlns:p188="http://schemas.microsoft.com/office/powerpoint/2018/8/main">
  <p188:cm id="{856F93E3-3EE3-4A6B-BA3A-9C8594213E29}" authorId="{6E17ABE0-6A3E-4857-69A0-967B99419F2E}" created="2025-08-29T20:25:28.972">
    <ac:deMkLst xmlns:ac="http://schemas.microsoft.com/office/drawing/2013/main/command">
      <pc:docMk xmlns:pc="http://schemas.microsoft.com/office/powerpoint/2013/main/command"/>
      <pc:sldMk xmlns:pc="http://schemas.microsoft.com/office/powerpoint/2013/main/command" cId="2088277764" sldId="264"/>
      <ac:spMk id="13" creationId="{231C513F-10A0-39C2-D753-00C3ADB5D5AB}"/>
    </ac:deMkLst>
    <p188:txBody>
      <a:bodyPr/>
      <a:lstStyle/>
      <a:p>
        <a:r>
          <a:rPr lang="en-US"/>
          <a:t>Can likely hyperlink these URLs to the titles of the images (e.g. Climate at a Glance) instead of listing the raw URL. Also, if possible recommend using higher resolution screenshots for both of these images, maybe even no data in the ACIS image because it is unreadable.</a:t>
        </a:r>
      </a:p>
    </p188:txBody>
  </p188:cm>
  <p188:cm id="{826142A9-A90A-4718-9B99-0C79389E42E8}" authorId="{A046272B-C498-042A-F6CB-5AFD9441CE6A}" created="2025-09-01T18:47:36.066">
    <ac:txMkLst xmlns:ac="http://schemas.microsoft.com/office/drawing/2013/main/command">
      <pc:docMk xmlns:pc="http://schemas.microsoft.com/office/powerpoint/2013/main/command"/>
      <pc:sldMk xmlns:pc="http://schemas.microsoft.com/office/powerpoint/2013/main/command" cId="2088277764" sldId="264"/>
      <ac:spMk id="7" creationId="{0993CA91-4663-1BB2-7333-0B7921318765}"/>
      <ac:txMk cp="0" len="4">
        <ac:context len="5" hash="79574893"/>
      </ac:txMk>
    </ac:txMkLst>
    <p188:pos x="1169830" y="450760"/>
    <p188:txBody>
      <a:bodyPr/>
      <a:lstStyle/>
      <a:p>
        <a:r>
          <a:rPr lang="en-US"/>
          <a:t>Source attached to ACIS title</a:t>
        </a:r>
      </a:p>
    </p188:txBody>
  </p188:cm>
  <p188:cm id="{8A9CC164-5B43-42E5-8D7F-0532DA029F43}" authorId="{A046272B-C498-042A-F6CB-5AFD9441CE6A}" created="2025-09-01T18:47:46.536">
    <ac:txMkLst xmlns:ac="http://schemas.microsoft.com/office/drawing/2013/main/command">
      <pc:docMk xmlns:pc="http://schemas.microsoft.com/office/powerpoint/2013/main/command"/>
      <pc:sldMk xmlns:pc="http://schemas.microsoft.com/office/powerpoint/2013/main/command" cId="2088277764" sldId="264"/>
      <ac:spMk id="12" creationId="{B3F01492-557A-1E7A-9F9F-A2A062267942}"/>
      <ac:txMk cp="0" len="19">
        <ac:context len="20" hash="2756698668"/>
      </ac:txMk>
    </ac:txMkLst>
    <p188:pos x="4292957" y="461492"/>
    <p188:txBody>
      <a:bodyPr/>
      <a:lstStyle/>
      <a:p>
        <a:r>
          <a:rPr lang="en-US"/>
          <a:t>Source attached to Climate at a Glance title</a:t>
        </a:r>
      </a:p>
    </p188:txBody>
  </p188:cm>
</p188:cmLst>
</file>

<file path=ppt/comments/modernComment_10B_68CBF5D.xml><?xml version="1.0" encoding="utf-8"?>
<p188:cmLst xmlns:a="http://schemas.openxmlformats.org/drawingml/2006/main" xmlns:r="http://schemas.openxmlformats.org/officeDocument/2006/relationships" xmlns:p188="http://schemas.microsoft.com/office/powerpoint/2018/8/main">
  <p188:cm id="{CA5F8C2C-E9EB-406D-BACC-3AD6D7EA65DE}" authorId="{A046272B-C498-042A-F6CB-5AFD9441CE6A}" created="2025-09-01T18:13:33.600">
    <ac:deMkLst xmlns:ac="http://schemas.microsoft.com/office/drawing/2013/main/command">
      <pc:docMk xmlns:pc="http://schemas.microsoft.com/office/powerpoint/2013/main/command"/>
      <pc:sldMk xmlns:pc="http://schemas.microsoft.com/office/powerpoint/2013/main/command" cId="109887325" sldId="267"/>
      <ac:picMk id="5" creationId="{BD37F266-D8B1-047D-3933-4FF53E1460F4}"/>
    </ac:deMkLst>
    <p188:txBody>
      <a:bodyPr/>
      <a:lstStyle/>
      <a:p>
        <a:r>
          <a:rPr lang="en-US"/>
          <a:t>Alternative text needs to be added to this image.</a:t>
        </a:r>
      </a:p>
    </p188:txBody>
  </p188:cm>
</p188:cmLst>
</file>

<file path=ppt/comments/modernComment_10C_E0F1DCE7.xml><?xml version="1.0" encoding="utf-8"?>
<p188:cmLst xmlns:a="http://schemas.openxmlformats.org/drawingml/2006/main" xmlns:r="http://schemas.openxmlformats.org/officeDocument/2006/relationships" xmlns:p188="http://schemas.microsoft.com/office/powerpoint/2018/8/main">
  <p188:cm id="{2689A59C-9779-49E8-8F5A-F965AC290AF9}" authorId="{6E17ABE0-6A3E-4857-69A0-967B99419F2E}" created="2025-08-29T20:22:58.034">
    <ac:deMkLst xmlns:ac="http://schemas.microsoft.com/office/drawing/2013/main/command">
      <pc:docMk xmlns:pc="http://schemas.microsoft.com/office/powerpoint/2013/main/command"/>
      <pc:sldMk xmlns:pc="http://schemas.microsoft.com/office/powerpoint/2013/main/command" cId="3773947111" sldId="268"/>
      <ac:picMk id="7" creationId="{86E4CF87-F386-C6EE-70C4-A0C963D82C6B}"/>
    </ac:deMkLst>
    <p188:txBody>
      <a:bodyPr/>
      <a:lstStyle/>
      <a:p>
        <a:r>
          <a:rPr lang="en-US"/>
          <a:t>Not sure if the map, text, or both are the most important, but this will not be Title II compliant. Could use the Southern Rust map image on its own. If the text is important then it needs to be added directly to a slide in this presentation.</a:t>
        </a:r>
      </a:p>
    </p188:txBody>
  </p188:cm>
</p188:cmLst>
</file>

<file path=ppt/comments/modernComment_10E_D6B02D9A.xml><?xml version="1.0" encoding="utf-8"?>
<p188:cmLst xmlns:a="http://schemas.openxmlformats.org/drawingml/2006/main" xmlns:r="http://schemas.openxmlformats.org/officeDocument/2006/relationships" xmlns:p188="http://schemas.microsoft.com/office/powerpoint/2018/8/main">
  <p188:cm id="{64F44011-5247-4183-9ADF-7F90DAC2C0E2}" authorId="{A046272B-C498-042A-F6CB-5AFD9441CE6A}" created="2025-09-01T18:13:20.632">
    <ac:deMkLst xmlns:ac="http://schemas.microsoft.com/office/drawing/2013/main/command">
      <pc:docMk xmlns:pc="http://schemas.microsoft.com/office/powerpoint/2013/main/command"/>
      <pc:sldMk xmlns:pc="http://schemas.microsoft.com/office/powerpoint/2013/main/command" cId="3601870234" sldId="270"/>
      <ac:picMk id="4" creationId="{592787D0-40D0-155C-0F39-AD2575F4BEDE}"/>
    </ac:deMkLst>
    <p188:txBody>
      <a:bodyPr/>
      <a:lstStyle/>
      <a:p>
        <a:r>
          <a:rPr lang="en-US"/>
          <a:t>Alternative text needs to be added to this image.</a:t>
        </a:r>
      </a:p>
    </p188:txBody>
  </p188:cm>
</p188:cmLst>
</file>

<file path=ppt/comments/modernComment_111_243FCCDA.xml><?xml version="1.0" encoding="utf-8"?>
<p188:cmLst xmlns:a="http://schemas.openxmlformats.org/drawingml/2006/main" xmlns:r="http://schemas.openxmlformats.org/officeDocument/2006/relationships" xmlns:p188="http://schemas.microsoft.com/office/powerpoint/2018/8/main">
  <p188:cm id="{E2A3A759-E831-4AF7-A138-CBEB0BCD391C}" authorId="{6E17ABE0-6A3E-4857-69A0-967B99419F2E}" created="2025-08-29T20:16:44.032">
    <ac:txMkLst xmlns:ac="http://schemas.microsoft.com/office/drawing/2013/main/command">
      <pc:docMk xmlns:pc="http://schemas.microsoft.com/office/powerpoint/2013/main/command"/>
      <pc:sldMk xmlns:pc="http://schemas.microsoft.com/office/powerpoint/2013/main/command" cId="608160986" sldId="273"/>
      <ac:spMk id="2" creationId="{DC9A181D-38DE-0F94-622D-32CEFC31E912}"/>
      <ac:txMk cp="0" len="3">
        <ac:context len="31" hash="3368696041"/>
      </ac:txMk>
    </ac:txMkLst>
    <p188:pos x="1981200" y="325120"/>
    <p188:txBody>
      <a:bodyPr/>
      <a:lstStyle/>
      <a:p>
        <a:r>
          <a:rPr lang="en-US"/>
          <a:t>Recommend defining this somehow</a:t>
        </a:r>
      </a:p>
    </p188:txBody>
  </p188:cm>
</p188:cmLst>
</file>

<file path=ppt/comments/modernComment_119_91896770.xml><?xml version="1.0" encoding="utf-8"?>
<p188:cmLst xmlns:a="http://schemas.openxmlformats.org/drawingml/2006/main" xmlns:r="http://schemas.openxmlformats.org/officeDocument/2006/relationships" xmlns:p188="http://schemas.microsoft.com/office/powerpoint/2018/8/main">
  <p188:cm id="{C4B44310-C377-4EB4-9D32-F1A8A9E61402}" authorId="{A046272B-C498-042A-F6CB-5AFD9441CE6A}" created="2025-09-01T18:13:26.241">
    <ac:deMkLst xmlns:ac="http://schemas.microsoft.com/office/drawing/2013/main/command">
      <pc:docMk xmlns:pc="http://schemas.microsoft.com/office/powerpoint/2013/main/command"/>
      <pc:sldMk xmlns:pc="http://schemas.microsoft.com/office/powerpoint/2013/main/command" cId="2441701232" sldId="281"/>
      <ac:picMk id="7" creationId="{341F0459-23BA-53CE-3E82-FD0F01981044}"/>
    </ac:deMkLst>
    <p188:txBody>
      <a:bodyPr/>
      <a:lstStyle/>
      <a:p>
        <a:r>
          <a:rPr lang="en-US"/>
          <a:t>Alternative text needs to be added to this image.</a:t>
        </a:r>
      </a:p>
    </p188:txBody>
  </p188:cm>
</p188:cmLst>
</file>

<file path=ppt/comments/modernComment_11A_9721824E.xml><?xml version="1.0" encoding="utf-8"?>
<p188:cmLst xmlns:a="http://schemas.openxmlformats.org/drawingml/2006/main" xmlns:r="http://schemas.openxmlformats.org/officeDocument/2006/relationships" xmlns:p188="http://schemas.microsoft.com/office/powerpoint/2018/8/main">
  <p188:cm id="{5DA50660-0B93-4BC9-ACF9-00B14B32DE5F}" authorId="{6E17ABE0-6A3E-4857-69A0-967B99419F2E}" created="2025-08-29T20:20:23.142">
    <ac:deMkLst xmlns:ac="http://schemas.microsoft.com/office/drawing/2013/main/command">
      <pc:docMk xmlns:pc="http://schemas.microsoft.com/office/powerpoint/2013/main/command"/>
      <pc:sldMk xmlns:pc="http://schemas.microsoft.com/office/powerpoint/2013/main/command" cId="2535555662" sldId="282"/>
      <ac:picMk id="5" creationId="{C9FED810-E759-4F5D-D46B-068FB4D78D4E}"/>
    </ac:deMkLst>
    <p188:replyLst>
      <p188:reply id="{1E428AAA-35DE-442A-96E7-1D4C0B2F07DE}" authorId="{1E9230B0-AD87-4090-7319-5AC00D7C5311}" created="2025-09-02T15:31:03.828">
        <p188:txBody>
          <a:bodyPr/>
          <a:lstStyle/>
          <a:p>
            <a:r>
              <a:rPr lang="en-US"/>
              <a:t>I will ask him to highlight the NE lines, as suggested here. </a:t>
            </a:r>
          </a:p>
        </p188:txBody>
      </p188:reply>
      <p188:reply id="{4E92B3FB-5300-B940-828B-B87E4CC99FCD}" authorId="{932B5684-23F0-ADDB-3109-3CCB5C847C0E}" created="2025-09-12T15:42:59.141">
        <p188:txBody>
          <a:bodyPr/>
          <a:lstStyle/>
          <a:p>
            <a:r>
              <a:rPr lang="en-US"/>
              <a:t>Will remove and just mention the delays</a:t>
            </a:r>
          </a:p>
        </p188:txBody>
      </p188:reply>
    </p188:replyLst>
    <p188:txBody>
      <a:bodyPr/>
      <a:lstStyle/>
      <a:p>
        <a:r>
          <a:rPr lang="en-US"/>
          <a:t>Not sure how this will be used in the presentation, but it is very small text and this is not Title II compliant. I would recommend we suggest removing it or putting the data into an actual table within PowerPoint. If we are posting the slides on Canvas Catalog for learners to access then all files will need to be aligned with Title II. </a:t>
        </a:r>
      </a:p>
    </p188:txBody>
  </p188:cm>
</p188:cmLst>
</file>

<file path=ppt/comments/modernComment_11B_A76300E.xml><?xml version="1.0" encoding="utf-8"?>
<p188:cmLst xmlns:a="http://schemas.openxmlformats.org/drawingml/2006/main" xmlns:r="http://schemas.openxmlformats.org/officeDocument/2006/relationships" xmlns:p188="http://schemas.microsoft.com/office/powerpoint/2018/8/main">
  <p188:cm id="{16778D24-97D8-4AEA-B0A9-495064A60F7E}" authorId="{6E17ABE0-6A3E-4857-69A0-967B99419F2E}" created="2025-08-29T20:18:35.844">
    <ac:deMkLst xmlns:ac="http://schemas.microsoft.com/office/drawing/2013/main/command">
      <pc:docMk xmlns:pc="http://schemas.microsoft.com/office/powerpoint/2013/main/command"/>
      <pc:sldMk xmlns:pc="http://schemas.microsoft.com/office/powerpoint/2013/main/command" cId="175517710" sldId="283"/>
      <ac:spMk id="7" creationId="{112AA8B2-C10C-4E19-557A-EB1ADE92DC80}"/>
    </ac:deMkLst>
    <p188:txBody>
      <a:bodyPr/>
      <a:lstStyle/>
      <a:p>
        <a:r>
          <a:rPr lang="en-US"/>
          <a:t>Unsure how we need to display this to align with Title II. I added the hyperlink to the title which is what I think we need to do. If there is an image source needed instead of URL perhaps we say, "Image Credit: REF/Source name" under each image.</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6T17:25:29.828"/>
    </inkml:context>
    <inkml:brush xml:id="br0">
      <inkml:brushProperty name="width" value="0.05" units="cm"/>
      <inkml:brushProperty name="height" value="0.05" units="cm"/>
    </inkml:brush>
  </inkml:definitions>
  <inkml:trace contextRef="#ctx0" brushRef="#br0">2408 83 24575,'-13'-2'0,"-8"-2"0,-5-1 0,-28-5 0,-35-3 0,29 5 0,-5 1 0,-14 0 0,-4 1 0,-4 2 0,1 3 0,4 1 0,0 1 0,9 0 0,4 1 0,10 0 0,6 0 0,-29 0 0,13-1 0,11-1 0,-10 2 0,-10-2 0,-13 2 0,42 1 0,-1-1 0,2 0 0,3 3 0,-48 10 0,12 3 0,9 7 0,6 2 0,12 3 0,-1 2 0,8-2 0,0-1 0,3 0 0,3-3 0,5 3 0,9-1 0,11-2 0,8 3 0,6-2 0,8 2 0,12 0 0,9-1 0,16 2 0,17 2 0,9-1 0,9 3 0,0-1 0,-1-2 0,-9-3 0,-11-1 0,-7-4 0,-7-1 0,8 1 0,3 0 0,7-3 0,0-1 0,10 0 0,10 2 0,-33-10 0,2 1 0,4-2 0,1 1 0,3 0 0,-1 0 0,0-2 0,2 2 0,4-1 0,2 2 0,10-1 0,1 1 0,9 0 0,3-1 0,-1-1 0,1 0 0,-2-2 0,1-1 0,-4-2 0,2 0 0,-1-1 0,-1-2 0,1 2 0,-4-1 0,-6-1 0,-2-1 0,-10 0 0,-1-1 0,-10 0 0,-1 0 0,39-1 0,-12 0 0,-4 0 0,-3-1 0,2 2 0,3 0 0,6 0 0,2-1 0,-2 0 0,-10-2 0,-5 1 0,4-2 0,1-3 0,2-4 0,-4 0 0,-7-3 0,-3 0 0,-2 1 0,-2 0 0,3-4 0,-1 1 0,-6-2 0,-9 0 0,-6-1 0,-5-2 0,-5 1 0,-7-1 0,-7-2 0,-8-1 0,-5-2 0,-4 0 0,0 2 0,-2 3 0,-8-5 0,-20-11 0,-13-4 0,-27-14 0,34 27 0,2 1 0,-32-20 0,-2 3 0,10 13 0,-18 1 0,-9 2 0,3 2 0,16 8 0,20 4 0,9 0 0,-5 1 0,-14-6 0,-21-4 0,35 10 0,-2 2 0,-5-3 0,0 2 0,-3 0 0,1 1 0,-1 1 0,-1 1 0,0 1 0,2-1 0,2 2 0,0 0 0,-36-6 0,22 4 0,15-3 0,9 1 0,-18-5 0,-12 0 0,-17 2 0,42 8 0,1 0 0,-41-1 0,14 0 0,16 4 0,14 1 0,10 0 0,6 2 0,4 1 0,-1 0 0,-5 0 0,-8 1 0,-5-1 0,2 0 0,6 0 0,13 0 0,11 0 0,5 1 0,4-2 0,2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6T17:25:29.829"/>
    </inkml:context>
    <inkml:brush xml:id="br0">
      <inkml:brushProperty name="width" value="0.05" units="cm"/>
      <inkml:brushProperty name="height" value="0.05" units="cm"/>
    </inkml:brush>
  </inkml:definitions>
  <inkml:trace contextRef="#ctx0" brushRef="#br0">532 36 24575,'-7'-2'0,"0"-2"0,-7 2 0,-5 0 0,-4-1 0,-3 1 0,-1 2 0,0 3 0,-4 2 0,-3 7 0,0 5 0,4 1 0,3 1 0,3 5 0,-3 4 0,-3 7 0,0 7 0,-1 5 0,5 4 0,7-3 0,4 1 0,4-6 0,5-2 0,3 0 0,1 3 0,1 4 0,1 1 0,0 3 0,2 2 0,0 0 0,-1-2 0,2 0 0,3-6 0,-2 0 0,2-3 0,-1 0 0,2 2 0,5 0 0,2-2 0,2-6 0,1-5 0,0-5 0,1-2 0,3 2 0,2-1 0,1 3 0,2 2 0,5 1 0,7 2 0,4 1 0,4 0 0,-2 2 0,-1 0 0,-1-1 0,4 0 0,4-1 0,-3-7 0,-4-5 0,-6-6 0,-8-6 0,0-3 0,2-5 0,6 0 0,5-1 0,1 0 0,3 2 0,0 2 0,-2-1 0,-2-3 0,-8 0 0,-3-1 0,0 1 0,1-2 0,5 1 0,-4-3 0,-4-2 0,-6 0 0,-5-2 0,-3-1 0,-1 0 0,0-3 0,1 1 0,1-2 0,-2 0 0,4-2 0,-2 0 0,0-3 0,0 1 0,-1 0 0,-1-1 0,0 1 0,-2-2 0,3-2 0,-1-1 0,1-4 0,-1-2 0,0-3 0,0-2 0,-4 2 0,-2-2 0,-4-1 0,-2 1 0,-1 3 0,0 0 0,0 0 0,-1-2 0,0-6 0,0 0 0,-1 0 0,1 2 0,-2 2 0,-2-1 0,-3 0 0,0 0 0,-1 3 0,2-1 0,2-1 0,-1-10 0,-2-6 0,-2 0 0,0 5 0,2 10 0,0 4 0,4 1 0,-2-2 0,1-1 0,0-4 0,0 3 0,0 1 0,-4 1 0,-4-2 0,-7-2 0,-6-4 0,1 2 0,-1 5 0,1 2 0,-4 2 0,-4 1 0,-3-2 0,0 1 0,4 4 0,0 3 0,0 4 0,-3 0 0,-2-1 0,-3 1 0,-5 1 0,-5 0 0,0 2 0,2 2 0,4 0 0,2 0 0,-1 0 0,-3 3 0,3 0 0,7 5 0,7 1 0,5 1 0,1 0 0,3 1 0,3-1 0,3 1 0,2 0 0,2 0 0,0 0 0,-1 0 0,-4 0 0,1 1 0,-1-1 0,-1 1 0,4-1 0,-2 0 0,2 1 0,3-1 0,1 0 0,2 0 0,1 1 0,3-1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6T17:25:29.830"/>
    </inkml:context>
    <inkml:brush xml:id="br0">
      <inkml:brushProperty name="width" value="0.05" units="cm"/>
      <inkml:brushProperty name="height" value="0.05" units="cm"/>
    </inkml:brush>
  </inkml:definitions>
  <inkml:trace contextRef="#ctx0" brushRef="#br0">1956 1 24575,'-23'5'0,"-10"6"0,-22 6 0,-14 2 0,-19 6 0,30-12 0,-2 0 0,-10 3 0,-3 0 0,-7 0 0,-1 2 0,-3-1 0,3-1 0,4-1 0,3 1 0,8-2 0,4-2 0,7 0 0,2-1 0,3 0 0,1 0 0,1 0 0,2 1 0,-39 12 0,27-7 0,22-2 0,15-5 0,5-1 0,0 3 0,1 0 0,2 2 0,-3 2 0,-1 2 0,-4 5 0,-1 1 0,-1 4 0,-4 6 0,-3 6 0,1 5 0,7-8 0,5-6 0,7-5 0,3-4 0,-1 2 0,2 0 0,3-2 0,1-3 0,2-1 0,0 0 0,2-1 0,1 1 0,1 1 0,1-4 0,-3 4 0,0 1 0,3-2 0,-1 0 0,4-1 0,3-4 0,2 0 0,5-3 0,-1-1 0,7-1 0,2 1 0,6 0 0,11 0 0,9 3 0,13-2 0,-3 0 0,16-1 0,-9-4 0,21 1 0,-11-3 0,1 0 0,-13-2 0,2-1 0,-1-2 0,6-1 0,1 1 0,7 0 0,-9-1 0,-1 1 0,-19-1 0,-4-1 0,-4 0 0,4-2 0,-3-2 0,6-4 0,0-3 0,3-3 0,-5 0 0,-9 3 0,-10 1 0,-5 1 0,2 0 0,-1 1 0,0 1 0,-4 3 0,-6 3 0,-1 0 0,-1 0 0,1-2 0,4-1 0,-1-3 0,4-2 0,-1-1 0,2-2 0,6-5 0,3-3 0,-2 0 0,-2 2 0,-9 6 0,0-3 0,-5 4 0,4-7 0,-3 3 0,-4-6 0,1-2 0,-4-1 0,-3-4 0,-1 1 0,-7 3 0,-1 0 0,-2 4 0,-2-2 0,-4-1 0,-1-3 0,-4 0 0,0-2 0,-2 2 0,3 2 0,0-2 0,-1 1 0,-6-2 0,1 4 0,-2 2 0,2 5 0,0 0 0,-6 0 0,-2 0 0,-3 3 0,-9-2 0,-1 4 0,-4-1 0,12 5 0,7 5 0,9 2 0,4 2 0,4 1 0,2 0 0,4 0 0,2 1 0,1-1 0,1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6T17:25:29.831"/>
    </inkml:context>
    <inkml:brush xml:id="br0">
      <inkml:brushProperty name="width" value="0.05" units="cm"/>
      <inkml:brushProperty name="height" value="0.05" units="cm"/>
    </inkml:brush>
  </inkml:definitions>
  <inkml:trace contextRef="#ctx0" brushRef="#br0">1604 83 24575,'-11'-2'0,"-6"-1"0,-18-3 0,-19 0 0,8 1 0,-3 0 0,-4-1 0,-2 0 0,-1 1 0,0-2 0,-34-1 0,18 1 0,22 3 0,-1-1 0,9 3 0,-4 1 0,-7-1 0,-9 1 0,5 0 0,0 1 0,7 1 0,7 1 0,2 0 0,6 3 0,6 1 0,-8 4 0,11 0 0,-4 2 0,1 2 0,1 0 0,-7 3 0,3 0 0,0 2 0,9-2 0,1 1 0,2-1 0,2-1 0,0 2 0,4-3 0,4 2 0,1 0 0,3 3 0,3 4 0,2 0 0,0 8 0,3 1 0,1 8 0,2-5 0,4 1 0,4-2 0,7 2 0,6 5 0,1-7 0,10 7 0,-6-8 0,7 4 0,6-1 0,5-3 0,1-1 0,-5-7 0,-11-6 0,1 0 0,-3-1 0,18 4 0,-1-2 0,7 1 0,-2-2 0,4 0 0,-1-3 0,5 3 0,-14-2 0,-3-1 0,-13-2 0,7 0 0,1 0 0,13 2 0,7-2 0,12-1 0,-2-1 0,10 0 0,-13-2 0,2 0 0,-9-5 0,-7-1 0,-2-1 0,-7 2 0,-4-2 0,7 2 0,6 0 0,3 1 0,2 0 0,-4-3 0,5 2 0,6-1 0,4 1 0,-3-2 0,1 0 0,-1-3 0,-2 0 0,-4-3 0,-13 0 0,-9-3 0,-3-1 0,-3-2 0,-5 1 0,-8 0 0,-5-1 0,-3 0 0,0 0 0,-1-3 0,0 1 0,-3-9 0,0-10 0,-7-6 0,0-4 0,-3 5 0,-1 1 0,-2 3 0,-5-7 0,-2 1 0,3 2 0,4 0 0,1 4 0,1-5 0,-4 2 0,-6-4 0,-6 0 0,-13-2 0,0 2 0,-6 2 0,1 5 0,-8-3 0,-9 1 0,-15-6 0,6 7 0,-9-1 0,16 4 0,-10-4 0,4 3 0,-12-5 0,0 1 0,2 3 0,14 4 0,12 7 0,10 2 0,-2 0 0,2 1 0,5 1 0,2-1 0,11 7 0,-1-3 0,6 4 0,-1 0 0,0 0 0,0 3 0,1 1 0,-1 0 0,-3 0 0,-1 1 0,1 0 0,7 2 0,6 1 0,4 0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6T17:25:29.832"/>
    </inkml:context>
    <inkml:brush xml:id="br0">
      <inkml:brushProperty name="width" value="0.05" units="cm"/>
      <inkml:brushProperty name="height" value="0.05" units="cm"/>
    </inkml:brush>
  </inkml:definitions>
  <inkml:trace contextRef="#ctx0" brushRef="#br0">502 15 21667,'-11'-1'0,"-7"-1"1398,-4 2-1398,2-2 491,1 2-491,6 0 250,-2 2-250,-8-1 769,-6 1-769,-1 1 0,-2 2 0,6 0 0,0 3 0,5-3 0,1 3 0,0 3 0,-2 1 0,2 2 0,-3 2 0,4-3 0,2 1 0,5-1 0,1-3 0,2 2 0,1-1 0,0 2 0,4 2 0,2 1 0,1 4 0,1 0 0,0 3 0,2 0 0,1-3 0,4 1 0,5-2 0,5-1 0,1-2 0,5-1 0,7-2 0,-3-2 0,8-2 0,0-3 0,5 0 0,2-3 0,-10-2 0,-6-1 0,-9 0 0,-2 0 0,3-2 0,-1-2 0,0-1 0,-4 3 0,-5 0 0,1 1 0,-2-1 0,2 1 0,4-2 0,8-3 0,4-4 0,3-4 0,-2 0 0,-6-3 0,-1-2 0,-2-3 0,-3-2 0,-4 2 0,-4-2 0,-3 2 0,-3 1 0,-2 1 0,-1 3 0,-2-1 0,-3 1 0,-1 2 0,-2-2 0,2 2 0,0 1 0,-4-1 0,-3 1 0,-5 0 0,0 5 0,1 1 0,2 0 0,0-1 0,-1 1 0,7 4 0,4 1 0,6 2 0,2 1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26T17:25:29.833"/>
    </inkml:context>
    <inkml:brush xml:id="br0">
      <inkml:brushProperty name="width" value="0.05" units="cm"/>
      <inkml:brushProperty name="height" value="0.05" units="cm"/>
    </inkml:brush>
  </inkml:definitions>
  <inkml:trace contextRef="#ctx0" brushRef="#br0">1329 67 24575,'-32'9'0,"-5"3"0,-16 7 0,-10 9 0,-1 3 0,-3 1 0,4-1 0,4-2 0,-8 3 0,7-3 0,11-6 0,9 0 0,14-7 0,-4 7 0,-9 2 0,-7 5 0,-5 2 0,5 2 0,2-1 0,7 2 0,2 1 0,-6 8 0,-14 14 0,7 0 0,0 1 0,14-6 0,6 0 0,5-1 0,2 4 0,7-6 0,7-3 0,5-5 0,7 1 0,8-2 0,9-2 0,19 1 0,31 2 0,-27-23 0,4-1 0,10 0 0,2-2 0,-12-7 0,0 0 0,6-3 0,-3-1 0,27 0 0,-4 0 0,-19-3 0,-15-2 0,-1-2 0,-3-1 0,-1-1 0,-11 0 0,-3-2 0,-1 0 0,14-8 0,-1-1 0,3-4 0,-2 0 0,-9 4 0,3-4 0,-2 2 0,-4 1 0,5-7 0,3 1 0,3-3 0,8-1 0,-4 1 0,1 0 0,-2 0 0,1 0 0,-2 1 0,5 0 0,-9 2 0,-1 1 0,-5 0 0,0-3 0,10-8 0,5-9 0,3-5 0,-2-4 0,-10 6 0,-8 1 0,-4 7 0,-2-4 0,-4 5 0,-2 1 0,-5-1 0,-2-1 0,-3 4 0,-1-2 0,-2 6 0,-1-3 0,-5-1 0,-5-1 0,-4-1 0,-3 0 0,0 4 0,-1 2 0,2 5 0,0 4 0,-4 1 0,-1 0 0,-8-3 0,0 1 0,-3 0 0,1 0 0,2 1 0,-2 1 0,-4 3 0,-4 4 0,-9 2 0,3 5 0,2 2 0,8 1 0,5 1 0,2 0 0,6 1 0,2 0 0,3 1 0,2-1 0,1 2 0,3-1 0,1 1 0,2-1 0,0 0 0,3 0 0,-1 0 0,5 0 0,1-1 0,1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64EBE-E9AB-42DE-A2DB-BCE76747E4B1}" type="datetimeFigureOut">
              <a:rPr lang="en-US" smtClean="0"/>
              <a:t>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2427D-32D3-4C07-9C59-E392F88AEE75}" type="slidenum">
              <a:rPr lang="en-US" smtClean="0"/>
              <a:t>‹#›</a:t>
            </a:fld>
            <a:endParaRPr lang="en-US"/>
          </a:p>
        </p:txBody>
      </p:sp>
    </p:spTree>
    <p:extLst>
      <p:ext uri="{BB962C8B-B14F-4D97-AF65-F5344CB8AC3E}">
        <p14:creationId xmlns:p14="http://schemas.microsoft.com/office/powerpoint/2010/main" val="3053767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2427D-32D3-4C07-9C59-E392F88AEE75}" type="slidenum">
              <a:rPr lang="en-US" smtClean="0"/>
              <a:t>4</a:t>
            </a:fld>
            <a:endParaRPr lang="en-US"/>
          </a:p>
        </p:txBody>
      </p:sp>
    </p:spTree>
    <p:extLst>
      <p:ext uri="{BB962C8B-B14F-4D97-AF65-F5344CB8AC3E}">
        <p14:creationId xmlns:p14="http://schemas.microsoft.com/office/powerpoint/2010/main" val="4111282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2427D-32D3-4C07-9C59-E392F88AEE75}" type="slidenum">
              <a:rPr lang="en-US" smtClean="0"/>
              <a:t>7</a:t>
            </a:fld>
            <a:endParaRPr lang="en-US"/>
          </a:p>
        </p:txBody>
      </p:sp>
    </p:spTree>
    <p:extLst>
      <p:ext uri="{BB962C8B-B14F-4D97-AF65-F5344CB8AC3E}">
        <p14:creationId xmlns:p14="http://schemas.microsoft.com/office/powerpoint/2010/main" val="2265179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2427D-32D3-4C07-9C59-E392F88AEE75}" type="slidenum">
              <a:rPr lang="en-US" smtClean="0"/>
              <a:t>8</a:t>
            </a:fld>
            <a:endParaRPr lang="en-US"/>
          </a:p>
        </p:txBody>
      </p:sp>
    </p:spTree>
    <p:extLst>
      <p:ext uri="{BB962C8B-B14F-4D97-AF65-F5344CB8AC3E}">
        <p14:creationId xmlns:p14="http://schemas.microsoft.com/office/powerpoint/2010/main" val="1907595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2427D-32D3-4C07-9C59-E392F88AEE75}" type="slidenum">
              <a:rPr lang="en-US" smtClean="0"/>
              <a:t>23</a:t>
            </a:fld>
            <a:endParaRPr lang="en-US"/>
          </a:p>
        </p:txBody>
      </p:sp>
    </p:spTree>
    <p:extLst>
      <p:ext uri="{BB962C8B-B14F-4D97-AF65-F5344CB8AC3E}">
        <p14:creationId xmlns:p14="http://schemas.microsoft.com/office/powerpoint/2010/main" val="3263271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2427D-32D3-4C07-9C59-E392F88AEE75}" type="slidenum">
              <a:rPr lang="en-US" smtClean="0"/>
              <a:t>24</a:t>
            </a:fld>
            <a:endParaRPr lang="en-US"/>
          </a:p>
        </p:txBody>
      </p:sp>
    </p:spTree>
    <p:extLst>
      <p:ext uri="{BB962C8B-B14F-4D97-AF65-F5344CB8AC3E}">
        <p14:creationId xmlns:p14="http://schemas.microsoft.com/office/powerpoint/2010/main" val="2474749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2427D-32D3-4C07-9C59-E392F88AEE75}" type="slidenum">
              <a:rPr lang="en-US" smtClean="0"/>
              <a:t>25</a:t>
            </a:fld>
            <a:endParaRPr lang="en-US"/>
          </a:p>
        </p:txBody>
      </p:sp>
    </p:spTree>
    <p:extLst>
      <p:ext uri="{BB962C8B-B14F-4D97-AF65-F5344CB8AC3E}">
        <p14:creationId xmlns:p14="http://schemas.microsoft.com/office/powerpoint/2010/main" val="3429750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I outlined the similar trends for the Nebraska and global annual average temperature. I also point out the high variability in Nebraska and difference in regional vs. global scales.</a:t>
            </a:r>
            <a:r>
              <a:rPr lang="en-US" baseline="0"/>
              <a:t> I use the analogy that global change is like an escalator that is increasing at an accelerating rate. The variability is like we jump up or down a few steps while still going up.</a:t>
            </a:r>
            <a:endParaRPr lang="en-US"/>
          </a:p>
          <a:p>
            <a:endParaRPr lang="en-US"/>
          </a:p>
        </p:txBody>
      </p:sp>
      <p:sp>
        <p:nvSpPr>
          <p:cNvPr id="4" name="Slide Number Placeholder 3"/>
          <p:cNvSpPr>
            <a:spLocks noGrp="1"/>
          </p:cNvSpPr>
          <p:nvPr>
            <p:ph type="sldNum" sz="quarter" idx="5"/>
          </p:nvPr>
        </p:nvSpPr>
        <p:spPr/>
        <p:txBody>
          <a:bodyPr/>
          <a:lstStyle/>
          <a:p>
            <a:fld id="{8B02427D-32D3-4C07-9C59-E392F88AEE75}" type="slidenum">
              <a:rPr lang="en-US" smtClean="0"/>
              <a:t>26</a:t>
            </a:fld>
            <a:endParaRPr lang="en-US"/>
          </a:p>
        </p:txBody>
      </p:sp>
    </p:spTree>
    <p:extLst>
      <p:ext uri="{BB962C8B-B14F-4D97-AF65-F5344CB8AC3E}">
        <p14:creationId xmlns:p14="http://schemas.microsoft.com/office/powerpoint/2010/main" val="3602676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2427D-32D3-4C07-9C59-E392F88AEE75}" type="slidenum">
              <a:rPr lang="en-US" smtClean="0"/>
              <a:t>27</a:t>
            </a:fld>
            <a:endParaRPr lang="en-US"/>
          </a:p>
        </p:txBody>
      </p:sp>
    </p:spTree>
    <p:extLst>
      <p:ext uri="{BB962C8B-B14F-4D97-AF65-F5344CB8AC3E}">
        <p14:creationId xmlns:p14="http://schemas.microsoft.com/office/powerpoint/2010/main" val="923925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2427D-32D3-4C07-9C59-E392F88AEE75}" type="slidenum">
              <a:rPr lang="en-US" smtClean="0"/>
              <a:t>28</a:t>
            </a:fld>
            <a:endParaRPr lang="en-US"/>
          </a:p>
        </p:txBody>
      </p:sp>
    </p:spTree>
    <p:extLst>
      <p:ext uri="{BB962C8B-B14F-4D97-AF65-F5344CB8AC3E}">
        <p14:creationId xmlns:p14="http://schemas.microsoft.com/office/powerpoint/2010/main" val="543506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260EA-1C8A-38E3-E9AA-6A1B6BE8C857}"/>
              </a:ext>
            </a:extLst>
          </p:cNvPr>
          <p:cNvSpPr>
            <a:spLocks noGrp="1"/>
          </p:cNvSpPr>
          <p:nvPr>
            <p:ph type="ctrTitle"/>
          </p:nvPr>
        </p:nvSpPr>
        <p:spPr>
          <a:xfrm>
            <a:off x="595901" y="1122363"/>
            <a:ext cx="10983073" cy="2387600"/>
          </a:xfrm>
        </p:spPr>
        <p:txBody>
          <a:bodyPr anchor="b">
            <a:normAutofit/>
          </a:bodyPr>
          <a:lstStyle>
            <a:lvl1pPr algn="ctr">
              <a:defRPr sz="54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DCB685BD-2955-BC0C-D7F6-1AB365AE8DDD}"/>
              </a:ext>
            </a:extLst>
          </p:cNvPr>
          <p:cNvSpPr>
            <a:spLocks noGrp="1"/>
          </p:cNvSpPr>
          <p:nvPr>
            <p:ph type="subTitle" idx="1"/>
          </p:nvPr>
        </p:nvSpPr>
        <p:spPr>
          <a:xfrm>
            <a:off x="595901" y="3602038"/>
            <a:ext cx="10983073" cy="1655762"/>
          </a:xfrm>
        </p:spPr>
        <p:txBody>
          <a:bodyPr/>
          <a:lstStyle>
            <a:lvl1pPr marL="0" indent="0" algn="ctr">
              <a:buNone/>
              <a:defRPr sz="24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1096BC-19B4-DA24-CE60-8B83659978EB}"/>
              </a:ext>
            </a:extLst>
          </p:cNvPr>
          <p:cNvSpPr>
            <a:spLocks noGrp="1"/>
          </p:cNvSpPr>
          <p:nvPr>
            <p:ph type="dt" sz="half" idx="10"/>
          </p:nvPr>
        </p:nvSpPr>
        <p:spPr/>
        <p:txBody>
          <a:bodyPr/>
          <a:lstStyle/>
          <a:p>
            <a:fld id="{ED944D78-C990-4E3A-8C1E-932998070B91}" type="datetimeFigureOut">
              <a:rPr lang="en-US" smtClean="0"/>
              <a:t>10/20/25</a:t>
            </a:fld>
            <a:endParaRPr lang="en-US"/>
          </a:p>
        </p:txBody>
      </p:sp>
      <p:cxnSp>
        <p:nvCxnSpPr>
          <p:cNvPr id="26" name="Straight Connector 25">
            <a:extLst>
              <a:ext uri="{FF2B5EF4-FFF2-40B4-BE49-F238E27FC236}">
                <a16:creationId xmlns:a16="http://schemas.microsoft.com/office/drawing/2014/main" id="{8A05CAB9-66FB-277A-D7CC-44E66B182C9F}"/>
              </a:ext>
            </a:extLst>
          </p:cNvPr>
          <p:cNvCxnSpPr>
            <a:cxnSpLocks/>
          </p:cNvCxnSpPr>
          <p:nvPr userDrawn="1"/>
        </p:nvCxnSpPr>
        <p:spPr>
          <a:xfrm>
            <a:off x="3520" y="48124"/>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pic>
        <p:nvPicPr>
          <p:cNvPr id="7" name="Picture 6" descr="A red text on a black background&#10;&#10;AI-generated content may be incorrect.">
            <a:extLst>
              <a:ext uri="{FF2B5EF4-FFF2-40B4-BE49-F238E27FC236}">
                <a16:creationId xmlns:a16="http://schemas.microsoft.com/office/drawing/2014/main" id="{72C1804E-5262-39AE-14FD-082C936B57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00" y="6232197"/>
            <a:ext cx="2002001" cy="521354"/>
          </a:xfrm>
          <a:prstGeom prst="rect">
            <a:avLst/>
          </a:prstGeom>
        </p:spPr>
      </p:pic>
      <p:cxnSp>
        <p:nvCxnSpPr>
          <p:cNvPr id="9" name="Straight Connector 8">
            <a:extLst>
              <a:ext uri="{FF2B5EF4-FFF2-40B4-BE49-F238E27FC236}">
                <a16:creationId xmlns:a16="http://schemas.microsoft.com/office/drawing/2014/main" id="{824B213E-4E3D-40A3-F5A6-C087CFEC1553}"/>
              </a:ext>
            </a:extLst>
          </p:cNvPr>
          <p:cNvCxnSpPr>
            <a:cxnSpLocks/>
          </p:cNvCxnSpPr>
          <p:nvPr userDrawn="1"/>
        </p:nvCxnSpPr>
        <p:spPr>
          <a:xfrm>
            <a:off x="0" y="6858000"/>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6623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CEE0-D776-154E-E51C-F3DFDA1572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63A031-C5F2-FD7D-D766-7E1B03559B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03ABB-9700-FFCB-1FFD-61CC9273E6BC}"/>
              </a:ext>
            </a:extLst>
          </p:cNvPr>
          <p:cNvSpPr>
            <a:spLocks noGrp="1"/>
          </p:cNvSpPr>
          <p:nvPr>
            <p:ph type="dt" sz="half" idx="10"/>
          </p:nvPr>
        </p:nvSpPr>
        <p:spPr/>
        <p:txBody>
          <a:bodyPr/>
          <a:lstStyle/>
          <a:p>
            <a:fld id="{ED944D78-C990-4E3A-8C1E-932998070B91}" type="datetimeFigureOut">
              <a:rPr lang="en-US" smtClean="0"/>
              <a:t>10/20/25</a:t>
            </a:fld>
            <a:endParaRPr lang="en-US"/>
          </a:p>
        </p:txBody>
      </p:sp>
      <p:cxnSp>
        <p:nvCxnSpPr>
          <p:cNvPr id="6" name="Straight Connector 5">
            <a:extLst>
              <a:ext uri="{FF2B5EF4-FFF2-40B4-BE49-F238E27FC236}">
                <a16:creationId xmlns:a16="http://schemas.microsoft.com/office/drawing/2014/main" id="{BB7995CE-B12E-BBCC-04BD-49947AE1E139}"/>
              </a:ext>
            </a:extLst>
          </p:cNvPr>
          <p:cNvCxnSpPr>
            <a:cxnSpLocks/>
          </p:cNvCxnSpPr>
          <p:nvPr userDrawn="1"/>
        </p:nvCxnSpPr>
        <p:spPr>
          <a:xfrm>
            <a:off x="3520" y="48124"/>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E404373-24F4-8646-AB80-C93BBF4D7B22}"/>
              </a:ext>
            </a:extLst>
          </p:cNvPr>
          <p:cNvCxnSpPr>
            <a:cxnSpLocks/>
          </p:cNvCxnSpPr>
          <p:nvPr userDrawn="1"/>
        </p:nvCxnSpPr>
        <p:spPr>
          <a:xfrm>
            <a:off x="0" y="6858000"/>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pic>
        <p:nvPicPr>
          <p:cNvPr id="8" name="Picture 7" descr="A red text on a black background&#10;&#10;AI-generated content may be incorrect.">
            <a:extLst>
              <a:ext uri="{FF2B5EF4-FFF2-40B4-BE49-F238E27FC236}">
                <a16:creationId xmlns:a16="http://schemas.microsoft.com/office/drawing/2014/main" id="{F565337A-382A-0E7D-C651-CCC67CD97B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00" y="6232197"/>
            <a:ext cx="2002001" cy="521354"/>
          </a:xfrm>
          <a:prstGeom prst="rect">
            <a:avLst/>
          </a:prstGeom>
        </p:spPr>
      </p:pic>
    </p:spTree>
    <p:extLst>
      <p:ext uri="{BB962C8B-B14F-4D97-AF65-F5344CB8AC3E}">
        <p14:creationId xmlns:p14="http://schemas.microsoft.com/office/powerpoint/2010/main" val="1030495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FDFB0D-E830-CE3D-2025-0D477344A0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21520-1C5B-D4AB-A729-5EBE9B268D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DDEBC-E677-0CF9-14E3-C24AF4C6737C}"/>
              </a:ext>
            </a:extLst>
          </p:cNvPr>
          <p:cNvSpPr>
            <a:spLocks noGrp="1"/>
          </p:cNvSpPr>
          <p:nvPr>
            <p:ph type="dt" sz="half" idx="10"/>
          </p:nvPr>
        </p:nvSpPr>
        <p:spPr/>
        <p:txBody>
          <a:bodyPr/>
          <a:lstStyle/>
          <a:p>
            <a:fld id="{ED944D78-C990-4E3A-8C1E-932998070B91}" type="datetimeFigureOut">
              <a:rPr lang="en-US" smtClean="0"/>
              <a:t>10/20/25</a:t>
            </a:fld>
            <a:endParaRPr lang="en-US"/>
          </a:p>
        </p:txBody>
      </p:sp>
      <p:cxnSp>
        <p:nvCxnSpPr>
          <p:cNvPr id="6" name="Straight Connector 5">
            <a:extLst>
              <a:ext uri="{FF2B5EF4-FFF2-40B4-BE49-F238E27FC236}">
                <a16:creationId xmlns:a16="http://schemas.microsoft.com/office/drawing/2014/main" id="{C85B4C09-48B9-B825-FE44-CE2C65E77737}"/>
              </a:ext>
            </a:extLst>
          </p:cNvPr>
          <p:cNvCxnSpPr>
            <a:cxnSpLocks/>
          </p:cNvCxnSpPr>
          <p:nvPr userDrawn="1"/>
        </p:nvCxnSpPr>
        <p:spPr>
          <a:xfrm>
            <a:off x="3520" y="48124"/>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D9267F02-40F3-984E-C206-D86B543A1376}"/>
              </a:ext>
            </a:extLst>
          </p:cNvPr>
          <p:cNvCxnSpPr>
            <a:cxnSpLocks/>
          </p:cNvCxnSpPr>
          <p:nvPr userDrawn="1"/>
        </p:nvCxnSpPr>
        <p:spPr>
          <a:xfrm>
            <a:off x="0" y="6858000"/>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pic>
        <p:nvPicPr>
          <p:cNvPr id="8" name="Picture 7" descr="A red text on a black background&#10;&#10;AI-generated content may be incorrect.">
            <a:extLst>
              <a:ext uri="{FF2B5EF4-FFF2-40B4-BE49-F238E27FC236}">
                <a16:creationId xmlns:a16="http://schemas.microsoft.com/office/drawing/2014/main" id="{D25BC711-A43F-5540-F452-3B87E7B91B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00" y="6232197"/>
            <a:ext cx="2002001" cy="521354"/>
          </a:xfrm>
          <a:prstGeom prst="rect">
            <a:avLst/>
          </a:prstGeom>
        </p:spPr>
      </p:pic>
    </p:spTree>
    <p:extLst>
      <p:ext uri="{BB962C8B-B14F-4D97-AF65-F5344CB8AC3E}">
        <p14:creationId xmlns:p14="http://schemas.microsoft.com/office/powerpoint/2010/main" val="3622465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CB360-EA70-A910-5CFF-9B5E69A13E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E0A4D4-74AD-010A-F0D5-1966CC868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73D1B-4B8B-FB38-DBAA-0D337DF159ED}"/>
              </a:ext>
            </a:extLst>
          </p:cNvPr>
          <p:cNvSpPr>
            <a:spLocks noGrp="1"/>
          </p:cNvSpPr>
          <p:nvPr>
            <p:ph type="dt" sz="half" idx="10"/>
          </p:nvPr>
        </p:nvSpPr>
        <p:spPr/>
        <p:txBody>
          <a:bodyPr/>
          <a:lstStyle/>
          <a:p>
            <a:fld id="{ED944D78-C990-4E3A-8C1E-932998070B91}" type="datetimeFigureOut">
              <a:rPr lang="en-US" smtClean="0"/>
              <a:t>10/20/25</a:t>
            </a:fld>
            <a:endParaRPr lang="en-US"/>
          </a:p>
        </p:txBody>
      </p:sp>
      <p:cxnSp>
        <p:nvCxnSpPr>
          <p:cNvPr id="6" name="Straight Connector 5">
            <a:extLst>
              <a:ext uri="{FF2B5EF4-FFF2-40B4-BE49-F238E27FC236}">
                <a16:creationId xmlns:a16="http://schemas.microsoft.com/office/drawing/2014/main" id="{75E6BA61-D2C4-BDD7-FB1F-F3E3BA935BFA}"/>
              </a:ext>
            </a:extLst>
          </p:cNvPr>
          <p:cNvCxnSpPr>
            <a:cxnSpLocks/>
          </p:cNvCxnSpPr>
          <p:nvPr userDrawn="1"/>
        </p:nvCxnSpPr>
        <p:spPr>
          <a:xfrm>
            <a:off x="3520" y="48124"/>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70C83CD-B73B-9E55-7158-E45D496ED6E7}"/>
              </a:ext>
            </a:extLst>
          </p:cNvPr>
          <p:cNvCxnSpPr>
            <a:cxnSpLocks/>
          </p:cNvCxnSpPr>
          <p:nvPr userDrawn="1"/>
        </p:nvCxnSpPr>
        <p:spPr>
          <a:xfrm>
            <a:off x="0" y="6858000"/>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pic>
        <p:nvPicPr>
          <p:cNvPr id="8" name="Picture 7" descr="A red text on a black background&#10;&#10;AI-generated content may be incorrect.">
            <a:extLst>
              <a:ext uri="{FF2B5EF4-FFF2-40B4-BE49-F238E27FC236}">
                <a16:creationId xmlns:a16="http://schemas.microsoft.com/office/drawing/2014/main" id="{8289B92E-0A34-9D4B-2DCC-9E36F886A3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00" y="6232197"/>
            <a:ext cx="2002001" cy="521354"/>
          </a:xfrm>
          <a:prstGeom prst="rect">
            <a:avLst/>
          </a:prstGeom>
        </p:spPr>
      </p:pic>
    </p:spTree>
    <p:extLst>
      <p:ext uri="{BB962C8B-B14F-4D97-AF65-F5344CB8AC3E}">
        <p14:creationId xmlns:p14="http://schemas.microsoft.com/office/powerpoint/2010/main" val="3557199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ED562-2085-CFD8-758A-C4D7D703C2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EC4445-D195-2213-2FBD-C88CCAECB0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E6851A-949E-AC74-99D8-ACA742A20181}"/>
              </a:ext>
            </a:extLst>
          </p:cNvPr>
          <p:cNvSpPr>
            <a:spLocks noGrp="1"/>
          </p:cNvSpPr>
          <p:nvPr>
            <p:ph type="dt" sz="half" idx="10"/>
          </p:nvPr>
        </p:nvSpPr>
        <p:spPr/>
        <p:txBody>
          <a:bodyPr/>
          <a:lstStyle/>
          <a:p>
            <a:fld id="{ED944D78-C990-4E3A-8C1E-932998070B91}" type="datetimeFigureOut">
              <a:rPr lang="en-US" smtClean="0"/>
              <a:t>10/20/25</a:t>
            </a:fld>
            <a:endParaRPr lang="en-US"/>
          </a:p>
        </p:txBody>
      </p:sp>
      <p:cxnSp>
        <p:nvCxnSpPr>
          <p:cNvPr id="6" name="Straight Connector 5">
            <a:extLst>
              <a:ext uri="{FF2B5EF4-FFF2-40B4-BE49-F238E27FC236}">
                <a16:creationId xmlns:a16="http://schemas.microsoft.com/office/drawing/2014/main" id="{AD45ACF5-8B54-C0B3-0CC9-1E09F55BB10C}"/>
              </a:ext>
            </a:extLst>
          </p:cNvPr>
          <p:cNvCxnSpPr>
            <a:cxnSpLocks/>
          </p:cNvCxnSpPr>
          <p:nvPr userDrawn="1"/>
        </p:nvCxnSpPr>
        <p:spPr>
          <a:xfrm>
            <a:off x="3520" y="48124"/>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3B549E5-C6D7-7DCA-3617-2CCC91339DC0}"/>
              </a:ext>
            </a:extLst>
          </p:cNvPr>
          <p:cNvCxnSpPr>
            <a:cxnSpLocks/>
          </p:cNvCxnSpPr>
          <p:nvPr userDrawn="1"/>
        </p:nvCxnSpPr>
        <p:spPr>
          <a:xfrm>
            <a:off x="0" y="6858000"/>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pic>
        <p:nvPicPr>
          <p:cNvPr id="8" name="Picture 7" descr="A red text on a black background&#10;&#10;AI-generated content may be incorrect.">
            <a:extLst>
              <a:ext uri="{FF2B5EF4-FFF2-40B4-BE49-F238E27FC236}">
                <a16:creationId xmlns:a16="http://schemas.microsoft.com/office/drawing/2014/main" id="{D1032E56-A34E-58CC-7C39-88BB1F60B7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00" y="6232197"/>
            <a:ext cx="2002001" cy="521354"/>
          </a:xfrm>
          <a:prstGeom prst="rect">
            <a:avLst/>
          </a:prstGeom>
        </p:spPr>
      </p:pic>
    </p:spTree>
    <p:extLst>
      <p:ext uri="{BB962C8B-B14F-4D97-AF65-F5344CB8AC3E}">
        <p14:creationId xmlns:p14="http://schemas.microsoft.com/office/powerpoint/2010/main" val="2358159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76A84-F8AC-EC0B-A883-06CD952CCE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EFC2AC-5EB7-1CD0-183F-E4ADCB76E4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1D7BAC-6A2D-A8A6-72CD-52E95D3EAE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6DC367-C3F4-3582-6D4A-62A977013BD9}"/>
              </a:ext>
            </a:extLst>
          </p:cNvPr>
          <p:cNvSpPr>
            <a:spLocks noGrp="1"/>
          </p:cNvSpPr>
          <p:nvPr>
            <p:ph type="dt" sz="half" idx="10"/>
          </p:nvPr>
        </p:nvSpPr>
        <p:spPr/>
        <p:txBody>
          <a:bodyPr/>
          <a:lstStyle/>
          <a:p>
            <a:fld id="{ED944D78-C990-4E3A-8C1E-932998070B91}" type="datetimeFigureOut">
              <a:rPr lang="en-US" smtClean="0"/>
              <a:t>10/20/25</a:t>
            </a:fld>
            <a:endParaRPr lang="en-US"/>
          </a:p>
        </p:txBody>
      </p:sp>
      <p:cxnSp>
        <p:nvCxnSpPr>
          <p:cNvPr id="7" name="Straight Connector 6">
            <a:extLst>
              <a:ext uri="{FF2B5EF4-FFF2-40B4-BE49-F238E27FC236}">
                <a16:creationId xmlns:a16="http://schemas.microsoft.com/office/drawing/2014/main" id="{FF8068C1-DC75-D168-3F58-1AB90C3B72AF}"/>
              </a:ext>
            </a:extLst>
          </p:cNvPr>
          <p:cNvCxnSpPr>
            <a:cxnSpLocks/>
          </p:cNvCxnSpPr>
          <p:nvPr userDrawn="1"/>
        </p:nvCxnSpPr>
        <p:spPr>
          <a:xfrm>
            <a:off x="3520" y="48124"/>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3F263DE3-D69E-A2D7-FD6C-3E3606F9B037}"/>
              </a:ext>
            </a:extLst>
          </p:cNvPr>
          <p:cNvCxnSpPr>
            <a:cxnSpLocks/>
          </p:cNvCxnSpPr>
          <p:nvPr userDrawn="1"/>
        </p:nvCxnSpPr>
        <p:spPr>
          <a:xfrm>
            <a:off x="0" y="6858000"/>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pic>
        <p:nvPicPr>
          <p:cNvPr id="9" name="Picture 8" descr="A red text on a black background&#10;&#10;AI-generated content may be incorrect.">
            <a:extLst>
              <a:ext uri="{FF2B5EF4-FFF2-40B4-BE49-F238E27FC236}">
                <a16:creationId xmlns:a16="http://schemas.microsoft.com/office/drawing/2014/main" id="{1D4D34AD-7403-C1A8-36CA-F09156E760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00" y="6232197"/>
            <a:ext cx="2002001" cy="521354"/>
          </a:xfrm>
          <a:prstGeom prst="rect">
            <a:avLst/>
          </a:prstGeom>
        </p:spPr>
      </p:pic>
    </p:spTree>
    <p:extLst>
      <p:ext uri="{BB962C8B-B14F-4D97-AF65-F5344CB8AC3E}">
        <p14:creationId xmlns:p14="http://schemas.microsoft.com/office/powerpoint/2010/main" val="2449657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C40B-4F95-952A-A19E-14C6BB449E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8D6364-0266-0306-D7E1-437523FF2628}"/>
              </a:ext>
            </a:extLst>
          </p:cNvPr>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186084-9A47-DE64-B775-1B981C611B25}"/>
              </a:ext>
            </a:extLst>
          </p:cNvPr>
          <p:cNvSpPr>
            <a:spLocks noGrp="1"/>
          </p:cNvSpPr>
          <p:nvPr>
            <p:ph sz="half" idx="2"/>
          </p:nvPr>
        </p:nvSpPr>
        <p:spPr>
          <a:xfrm>
            <a:off x="839788" y="2505075"/>
            <a:ext cx="5157787" cy="3684588"/>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5542D1-0EC0-83B3-794B-41B5A54A5E26}"/>
              </a:ext>
            </a:extLst>
          </p:cNvPr>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3A268A-605B-BA2C-B179-93BB404C8DF9}"/>
              </a:ext>
            </a:extLst>
          </p:cNvPr>
          <p:cNvSpPr>
            <a:spLocks noGrp="1"/>
          </p:cNvSpPr>
          <p:nvPr>
            <p:ph sz="quarter" idx="4"/>
          </p:nvPr>
        </p:nvSpPr>
        <p:spPr>
          <a:xfrm>
            <a:off x="6172200" y="2505075"/>
            <a:ext cx="5183188" cy="3684588"/>
          </a:xfrm>
        </p:spPr>
        <p:txBody>
          <a:bodyPr>
            <a:normAutofit/>
          </a:bodyPr>
          <a:lstStyle>
            <a:lvl1pPr>
              <a:defRPr sz="2800"/>
            </a:lvl1pPr>
            <a:lvl2pP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3E6CD7-2B39-B4DA-3C2B-3E64068D3302}"/>
              </a:ext>
            </a:extLst>
          </p:cNvPr>
          <p:cNvSpPr>
            <a:spLocks noGrp="1"/>
          </p:cNvSpPr>
          <p:nvPr>
            <p:ph type="dt" sz="half" idx="10"/>
          </p:nvPr>
        </p:nvSpPr>
        <p:spPr/>
        <p:txBody>
          <a:bodyPr/>
          <a:lstStyle/>
          <a:p>
            <a:fld id="{ED944D78-C990-4E3A-8C1E-932998070B91}" type="datetimeFigureOut">
              <a:rPr lang="en-US" smtClean="0"/>
              <a:t>10/20/25</a:t>
            </a:fld>
            <a:endParaRPr lang="en-US"/>
          </a:p>
        </p:txBody>
      </p:sp>
      <p:cxnSp>
        <p:nvCxnSpPr>
          <p:cNvPr id="10" name="Straight Connector 9">
            <a:extLst>
              <a:ext uri="{FF2B5EF4-FFF2-40B4-BE49-F238E27FC236}">
                <a16:creationId xmlns:a16="http://schemas.microsoft.com/office/drawing/2014/main" id="{68C50C40-7315-235D-168A-75BA5E62B91E}"/>
              </a:ext>
            </a:extLst>
          </p:cNvPr>
          <p:cNvCxnSpPr>
            <a:cxnSpLocks/>
          </p:cNvCxnSpPr>
          <p:nvPr userDrawn="1"/>
        </p:nvCxnSpPr>
        <p:spPr>
          <a:xfrm>
            <a:off x="3520" y="48124"/>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E9BB205-0340-EA30-5CC1-14D517E1FB3D}"/>
              </a:ext>
            </a:extLst>
          </p:cNvPr>
          <p:cNvCxnSpPr>
            <a:cxnSpLocks/>
          </p:cNvCxnSpPr>
          <p:nvPr userDrawn="1"/>
        </p:nvCxnSpPr>
        <p:spPr>
          <a:xfrm>
            <a:off x="0" y="6858000"/>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pic>
        <p:nvPicPr>
          <p:cNvPr id="12" name="Picture 11" descr="A red text on a black background&#10;&#10;AI-generated content may be incorrect.">
            <a:extLst>
              <a:ext uri="{FF2B5EF4-FFF2-40B4-BE49-F238E27FC236}">
                <a16:creationId xmlns:a16="http://schemas.microsoft.com/office/drawing/2014/main" id="{BBE7E504-DF5A-B40A-FB67-46C5E72059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00" y="6232197"/>
            <a:ext cx="2002001" cy="521354"/>
          </a:xfrm>
          <a:prstGeom prst="rect">
            <a:avLst/>
          </a:prstGeom>
        </p:spPr>
      </p:pic>
    </p:spTree>
    <p:extLst>
      <p:ext uri="{BB962C8B-B14F-4D97-AF65-F5344CB8AC3E}">
        <p14:creationId xmlns:p14="http://schemas.microsoft.com/office/powerpoint/2010/main" val="4035015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5A365-94BA-D76F-D402-58B430F8D2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7967EF-743B-6040-0CB5-F86858E4F474}"/>
              </a:ext>
            </a:extLst>
          </p:cNvPr>
          <p:cNvSpPr>
            <a:spLocks noGrp="1"/>
          </p:cNvSpPr>
          <p:nvPr>
            <p:ph type="dt" sz="half" idx="10"/>
          </p:nvPr>
        </p:nvSpPr>
        <p:spPr/>
        <p:txBody>
          <a:bodyPr/>
          <a:lstStyle/>
          <a:p>
            <a:fld id="{ED944D78-C990-4E3A-8C1E-932998070B91}" type="datetimeFigureOut">
              <a:rPr lang="en-US" smtClean="0"/>
              <a:t>10/20/25</a:t>
            </a:fld>
            <a:endParaRPr lang="en-US"/>
          </a:p>
        </p:txBody>
      </p:sp>
      <p:cxnSp>
        <p:nvCxnSpPr>
          <p:cNvPr id="6" name="Straight Connector 5">
            <a:extLst>
              <a:ext uri="{FF2B5EF4-FFF2-40B4-BE49-F238E27FC236}">
                <a16:creationId xmlns:a16="http://schemas.microsoft.com/office/drawing/2014/main" id="{001F5466-EF82-0997-6A75-2D7FCA9AA4C2}"/>
              </a:ext>
            </a:extLst>
          </p:cNvPr>
          <p:cNvCxnSpPr>
            <a:cxnSpLocks/>
          </p:cNvCxnSpPr>
          <p:nvPr userDrawn="1"/>
        </p:nvCxnSpPr>
        <p:spPr>
          <a:xfrm>
            <a:off x="3520" y="48124"/>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3B123F6-9900-0E71-417B-ACAC739914F1}"/>
              </a:ext>
            </a:extLst>
          </p:cNvPr>
          <p:cNvCxnSpPr>
            <a:cxnSpLocks/>
          </p:cNvCxnSpPr>
          <p:nvPr userDrawn="1"/>
        </p:nvCxnSpPr>
        <p:spPr>
          <a:xfrm>
            <a:off x="0" y="6858000"/>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pic>
        <p:nvPicPr>
          <p:cNvPr id="8" name="Picture 7" descr="A red text on a black background&#10;&#10;AI-generated content may be incorrect.">
            <a:extLst>
              <a:ext uri="{FF2B5EF4-FFF2-40B4-BE49-F238E27FC236}">
                <a16:creationId xmlns:a16="http://schemas.microsoft.com/office/drawing/2014/main" id="{DC2C938C-8D21-A7BB-B900-9B618CA241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00" y="6232197"/>
            <a:ext cx="2002001" cy="521354"/>
          </a:xfrm>
          <a:prstGeom prst="rect">
            <a:avLst/>
          </a:prstGeom>
        </p:spPr>
      </p:pic>
    </p:spTree>
    <p:extLst>
      <p:ext uri="{BB962C8B-B14F-4D97-AF65-F5344CB8AC3E}">
        <p14:creationId xmlns:p14="http://schemas.microsoft.com/office/powerpoint/2010/main" val="2548797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8C1FA-7A8D-8DF7-ED31-907DF4A81E20}"/>
              </a:ext>
            </a:extLst>
          </p:cNvPr>
          <p:cNvSpPr>
            <a:spLocks noGrp="1"/>
          </p:cNvSpPr>
          <p:nvPr>
            <p:ph type="dt" sz="half" idx="10"/>
          </p:nvPr>
        </p:nvSpPr>
        <p:spPr/>
        <p:txBody>
          <a:bodyPr/>
          <a:lstStyle/>
          <a:p>
            <a:fld id="{ED944D78-C990-4E3A-8C1E-932998070B91}" type="datetimeFigureOut">
              <a:rPr lang="en-US" smtClean="0"/>
              <a:t>10/20/25</a:t>
            </a:fld>
            <a:endParaRPr lang="en-US"/>
          </a:p>
        </p:txBody>
      </p:sp>
      <p:cxnSp>
        <p:nvCxnSpPr>
          <p:cNvPr id="4" name="Straight Connector 3">
            <a:extLst>
              <a:ext uri="{FF2B5EF4-FFF2-40B4-BE49-F238E27FC236}">
                <a16:creationId xmlns:a16="http://schemas.microsoft.com/office/drawing/2014/main" id="{3A48E910-7777-1F43-8A9D-0E69D087F60D}"/>
              </a:ext>
            </a:extLst>
          </p:cNvPr>
          <p:cNvCxnSpPr>
            <a:cxnSpLocks/>
          </p:cNvCxnSpPr>
          <p:nvPr userDrawn="1"/>
        </p:nvCxnSpPr>
        <p:spPr>
          <a:xfrm>
            <a:off x="3520" y="48124"/>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9154A13-F67C-07C4-1B00-51381935613B}"/>
              </a:ext>
            </a:extLst>
          </p:cNvPr>
          <p:cNvCxnSpPr>
            <a:cxnSpLocks/>
          </p:cNvCxnSpPr>
          <p:nvPr userDrawn="1"/>
        </p:nvCxnSpPr>
        <p:spPr>
          <a:xfrm>
            <a:off x="0" y="6858000"/>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pic>
        <p:nvPicPr>
          <p:cNvPr id="6" name="Picture 5" descr="A red text on a black background&#10;&#10;AI-generated content may be incorrect.">
            <a:extLst>
              <a:ext uri="{FF2B5EF4-FFF2-40B4-BE49-F238E27FC236}">
                <a16:creationId xmlns:a16="http://schemas.microsoft.com/office/drawing/2014/main" id="{1DDDCD5F-4755-A23C-3C1F-7090397D2C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00" y="6232197"/>
            <a:ext cx="2002001" cy="521354"/>
          </a:xfrm>
          <a:prstGeom prst="rect">
            <a:avLst/>
          </a:prstGeom>
        </p:spPr>
      </p:pic>
    </p:spTree>
    <p:extLst>
      <p:ext uri="{BB962C8B-B14F-4D97-AF65-F5344CB8AC3E}">
        <p14:creationId xmlns:p14="http://schemas.microsoft.com/office/powerpoint/2010/main" val="13558866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EC153-53B8-3E5A-7F86-31FD35CE9C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D46409-548E-6DB8-CAD4-BEE1AF0A10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05777D-4F3A-51D3-541E-F3693C100B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90895-B04F-3483-5300-BA4BA4DF4C8F}"/>
              </a:ext>
            </a:extLst>
          </p:cNvPr>
          <p:cNvSpPr>
            <a:spLocks noGrp="1"/>
          </p:cNvSpPr>
          <p:nvPr>
            <p:ph type="dt" sz="half" idx="10"/>
          </p:nvPr>
        </p:nvSpPr>
        <p:spPr/>
        <p:txBody>
          <a:bodyPr/>
          <a:lstStyle/>
          <a:p>
            <a:fld id="{ED944D78-C990-4E3A-8C1E-932998070B91}" type="datetimeFigureOut">
              <a:rPr lang="en-US" smtClean="0"/>
              <a:t>10/20/25</a:t>
            </a:fld>
            <a:endParaRPr lang="en-US"/>
          </a:p>
        </p:txBody>
      </p:sp>
      <p:cxnSp>
        <p:nvCxnSpPr>
          <p:cNvPr id="7" name="Straight Connector 6">
            <a:extLst>
              <a:ext uri="{FF2B5EF4-FFF2-40B4-BE49-F238E27FC236}">
                <a16:creationId xmlns:a16="http://schemas.microsoft.com/office/drawing/2014/main" id="{EA3C626C-273D-F4EB-2A4C-B452594C6440}"/>
              </a:ext>
            </a:extLst>
          </p:cNvPr>
          <p:cNvCxnSpPr>
            <a:cxnSpLocks/>
          </p:cNvCxnSpPr>
          <p:nvPr userDrawn="1"/>
        </p:nvCxnSpPr>
        <p:spPr>
          <a:xfrm>
            <a:off x="3520" y="48124"/>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EE96C84-4B11-2E5B-D5BA-EC097E5D206E}"/>
              </a:ext>
            </a:extLst>
          </p:cNvPr>
          <p:cNvCxnSpPr>
            <a:cxnSpLocks/>
          </p:cNvCxnSpPr>
          <p:nvPr userDrawn="1"/>
        </p:nvCxnSpPr>
        <p:spPr>
          <a:xfrm>
            <a:off x="0" y="6858000"/>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pic>
        <p:nvPicPr>
          <p:cNvPr id="9" name="Picture 8" descr="A red text on a black background&#10;&#10;AI-generated content may be incorrect.">
            <a:extLst>
              <a:ext uri="{FF2B5EF4-FFF2-40B4-BE49-F238E27FC236}">
                <a16:creationId xmlns:a16="http://schemas.microsoft.com/office/drawing/2014/main" id="{F1A4A52F-DBEF-1250-15B0-D2FCBD788F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00" y="6232197"/>
            <a:ext cx="2002001" cy="521354"/>
          </a:xfrm>
          <a:prstGeom prst="rect">
            <a:avLst/>
          </a:prstGeom>
        </p:spPr>
      </p:pic>
    </p:spTree>
    <p:extLst>
      <p:ext uri="{BB962C8B-B14F-4D97-AF65-F5344CB8AC3E}">
        <p14:creationId xmlns:p14="http://schemas.microsoft.com/office/powerpoint/2010/main" val="3073385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7C275-11F5-F7ED-B345-D39C1D52D9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1C27E0-0A29-3475-5A1F-2FF3D8322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54E303D-6FFD-AB27-4D5F-4C40E64D9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1C32A-F543-0ADB-E0AE-099DFBC7E3EF}"/>
              </a:ext>
            </a:extLst>
          </p:cNvPr>
          <p:cNvSpPr>
            <a:spLocks noGrp="1"/>
          </p:cNvSpPr>
          <p:nvPr>
            <p:ph type="dt" sz="half" idx="10"/>
          </p:nvPr>
        </p:nvSpPr>
        <p:spPr/>
        <p:txBody>
          <a:bodyPr/>
          <a:lstStyle/>
          <a:p>
            <a:fld id="{ED944D78-C990-4E3A-8C1E-932998070B91}" type="datetimeFigureOut">
              <a:rPr lang="en-US" smtClean="0"/>
              <a:t>10/20/25</a:t>
            </a:fld>
            <a:endParaRPr lang="en-US"/>
          </a:p>
        </p:txBody>
      </p:sp>
      <p:cxnSp>
        <p:nvCxnSpPr>
          <p:cNvPr id="7" name="Straight Connector 6">
            <a:extLst>
              <a:ext uri="{FF2B5EF4-FFF2-40B4-BE49-F238E27FC236}">
                <a16:creationId xmlns:a16="http://schemas.microsoft.com/office/drawing/2014/main" id="{58C561A6-EB24-F90E-3FF1-16569BE9F37A}"/>
              </a:ext>
            </a:extLst>
          </p:cNvPr>
          <p:cNvCxnSpPr>
            <a:cxnSpLocks/>
          </p:cNvCxnSpPr>
          <p:nvPr userDrawn="1"/>
        </p:nvCxnSpPr>
        <p:spPr>
          <a:xfrm>
            <a:off x="3520" y="48124"/>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7C2858A-FBA6-7338-A1DA-ED82960EBD9D}"/>
              </a:ext>
            </a:extLst>
          </p:cNvPr>
          <p:cNvCxnSpPr>
            <a:cxnSpLocks/>
          </p:cNvCxnSpPr>
          <p:nvPr userDrawn="1"/>
        </p:nvCxnSpPr>
        <p:spPr>
          <a:xfrm>
            <a:off x="0" y="6858000"/>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pic>
        <p:nvPicPr>
          <p:cNvPr id="9" name="Picture 8" descr="A red text on a black background&#10;&#10;AI-generated content may be incorrect.">
            <a:extLst>
              <a:ext uri="{FF2B5EF4-FFF2-40B4-BE49-F238E27FC236}">
                <a16:creationId xmlns:a16="http://schemas.microsoft.com/office/drawing/2014/main" id="{119AD12F-5E50-F9A4-3941-CA53FCA935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00" y="6232197"/>
            <a:ext cx="2002001" cy="521354"/>
          </a:xfrm>
          <a:prstGeom prst="rect">
            <a:avLst/>
          </a:prstGeom>
        </p:spPr>
      </p:pic>
    </p:spTree>
    <p:extLst>
      <p:ext uri="{BB962C8B-B14F-4D97-AF65-F5344CB8AC3E}">
        <p14:creationId xmlns:p14="http://schemas.microsoft.com/office/powerpoint/2010/main" val="3248250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968EA7-2795-4355-A0D0-1DC0BDB5C9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D3EE90-DC39-2516-A47B-56C2BDC560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1DE54-1E2B-9D21-4EEB-0A6657A5CD56}"/>
              </a:ext>
            </a:extLst>
          </p:cNvPr>
          <p:cNvSpPr>
            <a:spLocks noGrp="1"/>
          </p:cNvSpPr>
          <p:nvPr>
            <p:ph type="dt" sz="half" idx="2"/>
          </p:nvPr>
        </p:nvSpPr>
        <p:spPr>
          <a:xfrm>
            <a:off x="4616115" y="6310312"/>
            <a:ext cx="27432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fld id="{ED944D78-C990-4E3A-8C1E-932998070B91}" type="datetimeFigureOut">
              <a:rPr lang="en-US" smtClean="0"/>
              <a:pPr/>
              <a:t>10/20/25</a:t>
            </a:fld>
            <a:endParaRPr lang="en-US"/>
          </a:p>
        </p:txBody>
      </p:sp>
      <p:cxnSp>
        <p:nvCxnSpPr>
          <p:cNvPr id="9" name="Straight Connector 8">
            <a:extLst>
              <a:ext uri="{FF2B5EF4-FFF2-40B4-BE49-F238E27FC236}">
                <a16:creationId xmlns:a16="http://schemas.microsoft.com/office/drawing/2014/main" id="{A406F8A2-6BDA-39B4-40B3-ADACF1C35B7D}"/>
              </a:ext>
            </a:extLst>
          </p:cNvPr>
          <p:cNvCxnSpPr>
            <a:cxnSpLocks/>
          </p:cNvCxnSpPr>
          <p:nvPr userDrawn="1"/>
        </p:nvCxnSpPr>
        <p:spPr>
          <a:xfrm>
            <a:off x="3520" y="48124"/>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93064B2-3A2C-6B28-ABAC-BDD2031E01F2}"/>
              </a:ext>
            </a:extLst>
          </p:cNvPr>
          <p:cNvCxnSpPr>
            <a:cxnSpLocks/>
          </p:cNvCxnSpPr>
          <p:nvPr userDrawn="1"/>
        </p:nvCxnSpPr>
        <p:spPr>
          <a:xfrm>
            <a:off x="0" y="6858000"/>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pic>
        <p:nvPicPr>
          <p:cNvPr id="7" name="Picture 6" descr="A red text on a black background&#10;&#10;AI-generated content may be incorrect.">
            <a:extLst>
              <a:ext uri="{FF2B5EF4-FFF2-40B4-BE49-F238E27FC236}">
                <a16:creationId xmlns:a16="http://schemas.microsoft.com/office/drawing/2014/main" id="{EFD90DA4-B2F3-F6F0-7300-5494E4F37D6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1100" y="6232197"/>
            <a:ext cx="2002001" cy="521354"/>
          </a:xfrm>
          <a:prstGeom prst="rect">
            <a:avLst/>
          </a:prstGeom>
        </p:spPr>
      </p:pic>
    </p:spTree>
    <p:extLst>
      <p:ext uri="{BB962C8B-B14F-4D97-AF65-F5344CB8AC3E}">
        <p14:creationId xmlns:p14="http://schemas.microsoft.com/office/powerpoint/2010/main" val="2281535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microsoft.com/office/2018/10/relationships/comments" Target="../comments/modernComment_103_8339389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ehunt2@unl.ed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mrcc.purdue.edu/freeze/freezedatetool&#8203;" TargetMode="External"/><Relationship Id="rId2" Type="http://schemas.microsoft.com/office/2018/10/relationships/comments" Target="../comments/modernComment_11B_A76300E.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11A_9721824E.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microsoft.com/office/2018/10/relationships/comments" Target="../comments/modernComment_119_9189677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microsoft.com/office/2018/10/relationships/comments" Target="../comments/modernComment_10C_E0F1DCE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microsoft.com/office/2018/10/relationships/comments" Target="../comments/modernComment_10B_68CBF5D.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xmacis.rcc-acis.org/" TargetMode="External"/><Relationship Id="rId7" Type="http://schemas.openxmlformats.org/officeDocument/2006/relationships/hyperlink" Target="https://www.ncei.noaa.gov/access/monitoring/climate-at-a-glance/" TargetMode="External"/><Relationship Id="rId2" Type="http://schemas.microsoft.com/office/2018/10/relationships/comments" Target="../comments/modernComment_108_7C78970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hyperlink" Target="https://www.youtube.com/watch?v=MLi6LYcIiSc" TargetMode="Externa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wcrp-cmip.org/cmip-phases/cmip6/"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www.noble.org/regenerative-agriculture/6-soil-health-principles-for-regenerative-cattle-ranches/" TargetMode="External"/><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microsoft.com/office/2018/10/relationships/comments" Target="../comments/modernComment_105_8173508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hyperlink" Target="https://xmacis.rcc-acis.org/" TargetMode="External"/><Relationship Id="rId3" Type="http://schemas.openxmlformats.org/officeDocument/2006/relationships/hyperlink" Target="https://prism.oregonstate.edu/normals/" TargetMode="External"/><Relationship Id="rId7" Type="http://schemas.openxmlformats.org/officeDocument/2006/relationships/hyperlink" Target="https://cropwatch.unl.edu/2024/fire-safety-during-harvest-season-essential-tips-farmers/" TargetMode="External"/><Relationship Id="rId2" Type="http://schemas.openxmlformats.org/officeDocument/2006/relationships/hyperlink" Target="https://nemesonet.unl.edu/" TargetMode="External"/><Relationship Id="rId1" Type="http://schemas.openxmlformats.org/officeDocument/2006/relationships/slideLayout" Target="../slideLayouts/slideLayout1.xml"/><Relationship Id="rId6" Type="http://schemas.openxmlformats.org/officeDocument/2006/relationships/hyperlink" Target="https://www.fao.org/4/x0490e/x0490e06.htm" TargetMode="External"/><Relationship Id="rId11" Type="http://schemas.openxmlformats.org/officeDocument/2006/relationships/hyperlink" Target="https://www.noble.org/regenerative-agriculture/6-soil-health-principles-for-regenerative-cattle-ranches/" TargetMode="External"/><Relationship Id="rId5" Type="http://schemas.openxmlformats.org/officeDocument/2006/relationships/hyperlink" Target="https://hprcc.unl.edu/agroclimate/cligrow/" TargetMode="External"/><Relationship Id="rId10" Type="http://schemas.openxmlformats.org/officeDocument/2006/relationships/hyperlink" Target="https://wcrp-cmip.org/cmip-phases/cmip6/" TargetMode="External"/><Relationship Id="rId4" Type="http://schemas.openxmlformats.org/officeDocument/2006/relationships/hyperlink" Target="https://mrcc.purdue.edu/freeze/freezedatetool" TargetMode="External"/><Relationship Id="rId9" Type="http://schemas.openxmlformats.org/officeDocument/2006/relationships/hyperlink" Target="https://www.ncei.noaa.gov/access/monitoring/climate-at-a-glanc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microsoft.com/office/2018/10/relationships/comments" Target="../comments/modernComment_111_243FCCDA.xml"/><Relationship Id="rId1" Type="http://schemas.openxmlformats.org/officeDocument/2006/relationships/slideLayout" Target="../slideLayouts/slideLayout1.xml"/><Relationship Id="rId5" Type="http://schemas.openxmlformats.org/officeDocument/2006/relationships/hyperlink" Target="https://www.cpc.ncep.noaa.gov/" TargetMode="Externa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customXml" Target="../ink/ink5.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5.png"/><Relationship Id="rId14" Type="http://schemas.openxmlformats.org/officeDocument/2006/relationships/customXml" Target="../ink/ink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10E_D6B02D9A.xml"/><Relationship Id="rId1" Type="http://schemas.openxmlformats.org/officeDocument/2006/relationships/slideLayout" Target="../slideLayouts/slideLayout1.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ornado in the distance&#10;&#10;AI-generated content may be incorrect.">
            <a:extLst>
              <a:ext uri="{FF2B5EF4-FFF2-40B4-BE49-F238E27FC236}">
                <a16:creationId xmlns:a16="http://schemas.microsoft.com/office/drawing/2014/main" id="{B3F5266A-A463-3BC3-CD85-B7F9EE2AAEDC}"/>
              </a:ext>
            </a:extLst>
          </p:cNvPr>
          <p:cNvPicPr>
            <a:picLocks noChangeAspect="1"/>
          </p:cNvPicPr>
          <p:nvPr/>
        </p:nvPicPr>
        <p:blipFill>
          <a:blip r:embed="rId3"/>
          <a:srcRect l="-46" t="-907" r="-57" b="27769"/>
          <a:stretch>
            <a:fillRect/>
          </a:stretch>
        </p:blipFill>
        <p:spPr>
          <a:xfrm>
            <a:off x="0" y="62459"/>
            <a:ext cx="12193267" cy="4917720"/>
          </a:xfrm>
          <a:prstGeom prst="rect">
            <a:avLst/>
          </a:prstGeom>
        </p:spPr>
      </p:pic>
      <p:cxnSp>
        <p:nvCxnSpPr>
          <p:cNvPr id="4" name="Straight Connector 3">
            <a:extLst>
              <a:ext uri="{FF2B5EF4-FFF2-40B4-BE49-F238E27FC236}">
                <a16:creationId xmlns:a16="http://schemas.microsoft.com/office/drawing/2014/main" id="{FA50C6C7-418D-0856-6074-2971BC733191}"/>
              </a:ext>
              <a:ext uri="{C183D7F6-B498-43B3-948B-1728B52AA6E4}">
                <adec:decorative xmlns:adec="http://schemas.microsoft.com/office/drawing/2017/decorative" val="1"/>
              </a:ext>
            </a:extLst>
          </p:cNvPr>
          <p:cNvCxnSpPr>
            <a:cxnSpLocks/>
          </p:cNvCxnSpPr>
          <p:nvPr/>
        </p:nvCxnSpPr>
        <p:spPr>
          <a:xfrm>
            <a:off x="3520" y="0"/>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6F46C95-90F9-720A-C7AB-A6121A87630C}"/>
              </a:ext>
              <a:ext uri="{C183D7F6-B498-43B3-948B-1728B52AA6E4}">
                <adec:decorative xmlns:adec="http://schemas.microsoft.com/office/drawing/2017/decorative" val="1"/>
              </a:ext>
            </a:extLst>
          </p:cNvPr>
          <p:cNvCxnSpPr>
            <a:cxnSpLocks/>
          </p:cNvCxnSpPr>
          <p:nvPr/>
        </p:nvCxnSpPr>
        <p:spPr>
          <a:xfrm>
            <a:off x="3520" y="6809433"/>
            <a:ext cx="12188480" cy="0"/>
          </a:xfrm>
          <a:prstGeom prst="line">
            <a:avLst/>
          </a:prstGeom>
          <a:ln w="127000">
            <a:solidFill>
              <a:srgbClr val="C00000"/>
            </a:solidFill>
          </a:ln>
        </p:spPr>
        <p:style>
          <a:lnRef idx="2">
            <a:schemeClr val="accent1"/>
          </a:lnRef>
          <a:fillRef idx="0">
            <a:schemeClr val="accent1"/>
          </a:fillRef>
          <a:effectRef idx="1">
            <a:schemeClr val="accent1"/>
          </a:effectRef>
          <a:fontRef idx="minor">
            <a:schemeClr val="tx1"/>
          </a:fontRef>
        </p:style>
      </p:cxnSp>
      <p:sp>
        <p:nvSpPr>
          <p:cNvPr id="5" name="Title 4">
            <a:extLst>
              <a:ext uri="{FF2B5EF4-FFF2-40B4-BE49-F238E27FC236}">
                <a16:creationId xmlns:a16="http://schemas.microsoft.com/office/drawing/2014/main" id="{F9795D94-056F-B3F6-59BB-FE40989F1B9B}"/>
              </a:ext>
            </a:extLst>
          </p:cNvPr>
          <p:cNvSpPr>
            <a:spLocks noGrp="1"/>
          </p:cNvSpPr>
          <p:nvPr>
            <p:ph type="title"/>
          </p:nvPr>
        </p:nvSpPr>
        <p:spPr>
          <a:xfrm>
            <a:off x="1442233" y="1453150"/>
            <a:ext cx="9032534" cy="2484660"/>
          </a:xfrm>
        </p:spPr>
        <p:txBody>
          <a:bodyPr>
            <a:noAutofit/>
          </a:bodyPr>
          <a:lstStyle/>
          <a:p>
            <a:pPr algn="ctr"/>
            <a:r>
              <a:rPr lang="en-US" sz="6000">
                <a:solidFill>
                  <a:srgbClr val="000000"/>
                </a:solidFill>
                <a:latin typeface="+mj-lt"/>
                <a:cs typeface="Arial"/>
              </a:rPr>
              <a:t>Building Weather Resilient Farming Systems</a:t>
            </a:r>
          </a:p>
        </p:txBody>
      </p:sp>
      <p:sp>
        <p:nvSpPr>
          <p:cNvPr id="3" name="TextBox 2">
            <a:extLst>
              <a:ext uri="{FF2B5EF4-FFF2-40B4-BE49-F238E27FC236}">
                <a16:creationId xmlns:a16="http://schemas.microsoft.com/office/drawing/2014/main" id="{47CFA074-C358-CBBE-04A6-99E36B24E087}"/>
              </a:ext>
            </a:extLst>
          </p:cNvPr>
          <p:cNvSpPr txBox="1"/>
          <p:nvPr/>
        </p:nvSpPr>
        <p:spPr>
          <a:xfrm>
            <a:off x="1890776" y="5100819"/>
            <a:ext cx="8585779" cy="1446550"/>
          </a:xfrm>
          <a:prstGeom prst="rect">
            <a:avLst/>
          </a:prstGeom>
          <a:noFill/>
        </p:spPr>
        <p:txBody>
          <a:bodyPr wrap="square" lIns="91440" tIns="45720" rIns="91440" bIns="45720" anchor="t">
            <a:spAutoFit/>
          </a:bodyPr>
          <a:lstStyle/>
          <a:p>
            <a:pPr algn="ctr"/>
            <a:r>
              <a:rPr lang="en-US" sz="2800" b="1"/>
              <a:t>Eric Hunt, PhD</a:t>
            </a:r>
            <a:endParaRPr lang="en-US"/>
          </a:p>
          <a:p>
            <a:pPr algn="ctr"/>
            <a:r>
              <a:rPr lang="en-US" sz="2000" b="1"/>
              <a:t>Assistant Extension Educator</a:t>
            </a:r>
          </a:p>
          <a:p>
            <a:pPr algn="ctr"/>
            <a:r>
              <a:rPr lang="en-US" sz="2000" b="1"/>
              <a:t>UNL Agricultural Meteorology and Climate Resilience </a:t>
            </a:r>
            <a:endParaRPr lang="en-US" sz="2000"/>
          </a:p>
          <a:p>
            <a:pPr algn="ctr"/>
            <a:r>
              <a:rPr lang="en-US" sz="2000" b="1">
                <a:hlinkClick r:id="rId4"/>
              </a:rPr>
              <a:t>ehunt2@unl.edu</a:t>
            </a:r>
            <a:r>
              <a:rPr lang="en-US" sz="2000" b="1"/>
              <a:t> | Ph. 402-617-4190</a:t>
            </a:r>
          </a:p>
        </p:txBody>
      </p:sp>
      <p:pic>
        <p:nvPicPr>
          <p:cNvPr id="7" name="Picture 6" descr="Nebraska State Climate Office logo with white N ">
            <a:extLst>
              <a:ext uri="{FF2B5EF4-FFF2-40B4-BE49-F238E27FC236}">
                <a16:creationId xmlns:a16="http://schemas.microsoft.com/office/drawing/2014/main" id="{D7C1A235-7DC1-46F7-7F5D-6CF74A913170}"/>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2495" y="169091"/>
            <a:ext cx="2454884" cy="846512"/>
          </a:xfrm>
          <a:prstGeom prst="rect">
            <a:avLst/>
          </a:prstGeom>
          <a:effectLst>
            <a:outerShdw blurRad="63500" dist="25400" dir="5400000" sx="102000" sy="102000" algn="ctr" rotWithShape="0">
              <a:prstClr val="black">
                <a:alpha val="57000"/>
              </a:prstClr>
            </a:outerShdw>
          </a:effectLst>
        </p:spPr>
      </p:pic>
      <p:sp>
        <p:nvSpPr>
          <p:cNvPr id="6" name="TextBox 5">
            <a:extLst>
              <a:ext uri="{FF2B5EF4-FFF2-40B4-BE49-F238E27FC236}">
                <a16:creationId xmlns:a16="http://schemas.microsoft.com/office/drawing/2014/main" id="{163B1123-35F9-2408-7F74-9750EDA5E36B}"/>
              </a:ext>
            </a:extLst>
          </p:cNvPr>
          <p:cNvSpPr txBox="1"/>
          <p:nvPr/>
        </p:nvSpPr>
        <p:spPr>
          <a:xfrm>
            <a:off x="9528470" y="4671933"/>
            <a:ext cx="39599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rPr>
              <a:t>Image generated with Perplexity</a:t>
            </a:r>
          </a:p>
        </p:txBody>
      </p:sp>
    </p:spTree>
    <p:extLst>
      <p:ext uri="{BB962C8B-B14F-4D97-AF65-F5344CB8AC3E}">
        <p14:creationId xmlns:p14="http://schemas.microsoft.com/office/powerpoint/2010/main" val="2201565334"/>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82977-4C07-99A1-564B-F721494743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73C4FB-6F27-368A-371A-5A39693ECB6A}"/>
              </a:ext>
            </a:extLst>
          </p:cNvPr>
          <p:cNvSpPr>
            <a:spLocks noGrp="1"/>
          </p:cNvSpPr>
          <p:nvPr>
            <p:ph type="ctrTitle"/>
          </p:nvPr>
        </p:nvSpPr>
        <p:spPr>
          <a:xfrm>
            <a:off x="257175" y="228599"/>
            <a:ext cx="6435474" cy="881063"/>
          </a:xfrm>
        </p:spPr>
        <p:txBody>
          <a:bodyPr/>
          <a:lstStyle/>
          <a:p>
            <a:r>
              <a:rPr lang="en-US" b="0" dirty="0">
                <a:latin typeface="Aptos Display"/>
                <a:ea typeface="Avenir Book" charset="0"/>
                <a:cs typeface="Avenir Book" charset="0"/>
                <a:hlinkClick r:id="rId3">
                  <a:extLst>
                    <a:ext uri="{A12FA001-AC4F-418D-AE19-62706E023703}">
                      <ahyp:hlinkClr xmlns:ahyp="http://schemas.microsoft.com/office/drawing/2018/hyperlinkcolor" val="tx"/>
                    </a:ext>
                  </a:extLst>
                </a:hlinkClick>
              </a:rPr>
              <a:t>Frost Freeze Toolkit</a:t>
            </a:r>
            <a:endParaRPr lang="en-US" b="0" dirty="0">
              <a:hlinkClick r:id="rId3">
                <a:extLst>
                  <a:ext uri="{A12FA001-AC4F-418D-AE19-62706E023703}">
                    <ahyp:hlinkClr xmlns:ahyp="http://schemas.microsoft.com/office/drawing/2018/hyperlinkcolor" val="tx"/>
                  </a:ext>
                </a:extLst>
              </a:hlinkClick>
            </a:endParaRPr>
          </a:p>
        </p:txBody>
      </p:sp>
      <p:sp>
        <p:nvSpPr>
          <p:cNvPr id="6" name="Footer Placeholder 4">
            <a:extLst>
              <a:ext uri="{FF2B5EF4-FFF2-40B4-BE49-F238E27FC236}">
                <a16:creationId xmlns:a16="http://schemas.microsoft.com/office/drawing/2014/main" id="{CD190EEC-612E-F414-4537-A461940E52AC}"/>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pic>
        <p:nvPicPr>
          <p:cNvPr id="4" name="Picture 3" descr="Freeze Data Tool showing the last spring freeze data map for the Midwest and Northeast parts of the U.S.">
            <a:extLst>
              <a:ext uri="{FF2B5EF4-FFF2-40B4-BE49-F238E27FC236}">
                <a16:creationId xmlns:a16="http://schemas.microsoft.com/office/drawing/2014/main" id="{1467B739-83E5-1D89-634C-422F44BA9806}"/>
              </a:ext>
            </a:extLst>
          </p:cNvPr>
          <p:cNvPicPr>
            <a:picLocks noChangeAspect="1"/>
          </p:cNvPicPr>
          <p:nvPr/>
        </p:nvPicPr>
        <p:blipFill>
          <a:blip r:embed="rId4"/>
          <a:stretch>
            <a:fillRect/>
          </a:stretch>
        </p:blipFill>
        <p:spPr>
          <a:xfrm>
            <a:off x="263247" y="1110135"/>
            <a:ext cx="11257701" cy="5062385"/>
          </a:xfrm>
          <a:prstGeom prst="rect">
            <a:avLst/>
          </a:prstGeom>
        </p:spPr>
      </p:pic>
      <p:sp>
        <p:nvSpPr>
          <p:cNvPr id="7" name="TextBox 6">
            <a:extLst>
              <a:ext uri="{FF2B5EF4-FFF2-40B4-BE49-F238E27FC236}">
                <a16:creationId xmlns:a16="http://schemas.microsoft.com/office/drawing/2014/main" id="{112AA8B2-C10C-4E19-557A-EB1ADE92DC80}"/>
              </a:ext>
            </a:extLst>
          </p:cNvPr>
          <p:cNvSpPr txBox="1"/>
          <p:nvPr/>
        </p:nvSpPr>
        <p:spPr>
          <a:xfrm>
            <a:off x="4998646" y="6174210"/>
            <a:ext cx="2426660" cy="369332"/>
          </a:xfrm>
          <a:prstGeom prst="rect">
            <a:avLst/>
          </a:prstGeom>
          <a:noFill/>
        </p:spPr>
        <p:txBody>
          <a:bodyPr wrap="square" lIns="91440" tIns="45720" rIns="91440" bIns="45720" anchor="t">
            <a:spAutoFit/>
          </a:bodyPr>
          <a:lstStyle/>
          <a:p>
            <a:r>
              <a:rPr lang="en-US" dirty="0">
                <a:latin typeface="Aptos"/>
              </a:rPr>
              <a:t>MRCC Purdue, 2025</a:t>
            </a:r>
            <a:endParaRPr lang="en-US" dirty="0"/>
          </a:p>
        </p:txBody>
      </p:sp>
    </p:spTree>
    <p:extLst>
      <p:ext uri="{BB962C8B-B14F-4D97-AF65-F5344CB8AC3E}">
        <p14:creationId xmlns:p14="http://schemas.microsoft.com/office/powerpoint/2010/main" val="175517710"/>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51BA8-CF5C-8177-E33B-BB96F248262C}"/>
            </a:ext>
          </a:extLst>
        </p:cNvPr>
        <p:cNvGrpSpPr/>
        <p:nvPr/>
      </p:nvGrpSpPr>
      <p:grpSpPr>
        <a:xfrm>
          <a:off x="0" y="0"/>
          <a:ext cx="0" cy="0"/>
          <a:chOff x="0" y="0"/>
          <a:chExt cx="0" cy="0"/>
        </a:xfrm>
      </p:grpSpPr>
      <p:pic>
        <p:nvPicPr>
          <p:cNvPr id="4" name="Picture 2" descr="GRACE-Based rot zone soil moisture drought indicator from May 27, 2019. Wetness percentile is shown across the U.S. in color gradient with most of the U.S. and is measures in the top meter of soil. Most of the U.S. falls into the 95th wetness percentile.">
            <a:extLst>
              <a:ext uri="{FF2B5EF4-FFF2-40B4-BE49-F238E27FC236}">
                <a16:creationId xmlns:a16="http://schemas.microsoft.com/office/drawing/2014/main" id="{4E4B9BE5-9C0F-9E56-6FBE-65EBF08140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8" t="4083" r="2841" b="5515"/>
          <a:stretch>
            <a:fillRect/>
          </a:stretch>
        </p:blipFill>
        <p:spPr bwMode="auto">
          <a:xfrm>
            <a:off x="109256" y="575506"/>
            <a:ext cx="7851521" cy="58249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851A18-9D84-B6CC-B376-2ED21BDA06F0}"/>
              </a:ext>
            </a:extLst>
          </p:cNvPr>
          <p:cNvSpPr>
            <a:spLocks noGrp="1"/>
          </p:cNvSpPr>
          <p:nvPr>
            <p:ph type="ctrTitle"/>
          </p:nvPr>
        </p:nvSpPr>
        <p:spPr>
          <a:xfrm>
            <a:off x="1932" y="-172534"/>
            <a:ext cx="3012646" cy="982349"/>
          </a:xfrm>
        </p:spPr>
        <p:txBody>
          <a:bodyPr>
            <a:normAutofit/>
          </a:bodyPr>
          <a:lstStyle/>
          <a:p>
            <a:r>
              <a:rPr lang="en-US" sz="4900" b="0" dirty="0">
                <a:latin typeface="Aptos Display"/>
                <a:ea typeface="Avenir Book" charset="0"/>
                <a:cs typeface="Avenir Book" charset="0"/>
              </a:rPr>
              <a:t>April-May</a:t>
            </a:r>
            <a:endParaRPr lang="en-US" sz="4900" b="0" dirty="0"/>
          </a:p>
        </p:txBody>
      </p:sp>
      <p:sp>
        <p:nvSpPr>
          <p:cNvPr id="6" name="Footer Placeholder 4">
            <a:extLst>
              <a:ext uri="{FF2B5EF4-FFF2-40B4-BE49-F238E27FC236}">
                <a16:creationId xmlns:a16="http://schemas.microsoft.com/office/drawing/2014/main" id="{331B2CB3-CC41-2965-CF9C-E693E4DD0BE1}"/>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sp>
        <p:nvSpPr>
          <p:cNvPr id="11" name="TextBox 10">
            <a:extLst>
              <a:ext uri="{FF2B5EF4-FFF2-40B4-BE49-F238E27FC236}">
                <a16:creationId xmlns:a16="http://schemas.microsoft.com/office/drawing/2014/main" id="{01D4207B-6E44-8FAB-87A3-83F133EADA3C}"/>
              </a:ext>
            </a:extLst>
          </p:cNvPr>
          <p:cNvSpPr txBox="1"/>
          <p:nvPr/>
        </p:nvSpPr>
        <p:spPr>
          <a:xfrm>
            <a:off x="3045750" y="6393427"/>
            <a:ext cx="1724286" cy="369332"/>
          </a:xfrm>
          <a:prstGeom prst="rect">
            <a:avLst/>
          </a:prstGeom>
          <a:noFill/>
        </p:spPr>
        <p:txBody>
          <a:bodyPr wrap="square" lIns="91440" tIns="45720" rIns="91440" bIns="45720" anchor="t">
            <a:spAutoFit/>
          </a:bodyPr>
          <a:lstStyle/>
          <a:p>
            <a:r>
              <a:rPr lang="en-US" dirty="0">
                <a:latin typeface="Aptos"/>
              </a:rPr>
              <a:t>Source, NASA</a:t>
            </a:r>
          </a:p>
        </p:txBody>
      </p:sp>
    </p:spTree>
    <p:extLst>
      <p:ext uri="{BB962C8B-B14F-4D97-AF65-F5344CB8AC3E}">
        <p14:creationId xmlns:p14="http://schemas.microsoft.com/office/powerpoint/2010/main" val="2535555662"/>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B9ACD-CD0C-B522-2C06-630488C488EE}"/>
            </a:ext>
          </a:extLst>
        </p:cNvPr>
        <p:cNvGrpSpPr/>
        <p:nvPr/>
      </p:nvGrpSpPr>
      <p:grpSpPr>
        <a:xfrm>
          <a:off x="0" y="0"/>
          <a:ext cx="0" cy="0"/>
          <a:chOff x="0" y="0"/>
          <a:chExt cx="0" cy="0"/>
        </a:xfrm>
      </p:grpSpPr>
      <p:pic>
        <p:nvPicPr>
          <p:cNvPr id="7" name="Picture 6" descr="A diagram of a cycle">
            <a:extLst>
              <a:ext uri="{FF2B5EF4-FFF2-40B4-BE49-F238E27FC236}">
                <a16:creationId xmlns:a16="http://schemas.microsoft.com/office/drawing/2014/main" id="{341F0459-23BA-53CE-3E82-FD0F01981044}"/>
              </a:ext>
            </a:extLst>
          </p:cNvPr>
          <p:cNvPicPr>
            <a:picLocks noChangeAspect="1"/>
          </p:cNvPicPr>
          <p:nvPr/>
        </p:nvPicPr>
        <p:blipFill>
          <a:blip r:embed="rId3"/>
          <a:stretch>
            <a:fillRect/>
          </a:stretch>
        </p:blipFill>
        <p:spPr>
          <a:xfrm>
            <a:off x="1909025" y="199181"/>
            <a:ext cx="8383784" cy="6459638"/>
          </a:xfrm>
          <a:prstGeom prst="rect">
            <a:avLst/>
          </a:prstGeom>
        </p:spPr>
      </p:pic>
      <p:sp>
        <p:nvSpPr>
          <p:cNvPr id="6" name="Footer Placeholder 4">
            <a:extLst>
              <a:ext uri="{FF2B5EF4-FFF2-40B4-BE49-F238E27FC236}">
                <a16:creationId xmlns:a16="http://schemas.microsoft.com/office/drawing/2014/main" id="{473C5DC9-1B81-098E-9897-CBB90A25E4ED}"/>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sp>
        <p:nvSpPr>
          <p:cNvPr id="5" name="Title 1">
            <a:extLst>
              <a:ext uri="{FF2B5EF4-FFF2-40B4-BE49-F238E27FC236}">
                <a16:creationId xmlns:a16="http://schemas.microsoft.com/office/drawing/2014/main" id="{909D2FE2-7A20-F0ED-801C-1A6203FB6C8D}"/>
              </a:ext>
            </a:extLst>
          </p:cNvPr>
          <p:cNvSpPr txBox="1">
            <a:spLocks noGrp="1"/>
          </p:cNvSpPr>
          <p:nvPr>
            <p:ph type="title" idx="4294967295"/>
          </p:nvPr>
        </p:nvSpPr>
        <p:spPr>
          <a:xfrm>
            <a:off x="1932" y="-65212"/>
            <a:ext cx="2808730" cy="8750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900" b="1" i="0" u="none" strike="noStrike" kern="1200" cap="none" spc="0" normalizeH="0" baseline="0" noProof="0">
                <a:ln>
                  <a:noFill/>
                </a:ln>
                <a:effectLst/>
                <a:uLnTx/>
                <a:uFillTx/>
                <a:latin typeface="Aptos Display"/>
                <a:ea typeface="Avenir Book" charset="0"/>
                <a:cs typeface="Avenir Book" charset="0"/>
              </a:rPr>
              <a:t>Summer</a:t>
            </a:r>
            <a:endParaRPr kumimoji="0" lang="en-US" sz="4900" b="1" i="0" u="none" strike="noStrike" kern="1200" cap="none" spc="0" normalizeH="0" baseline="0" noProof="0">
              <a:ln>
                <a:noFill/>
              </a:ln>
              <a:effectLst/>
              <a:uLnTx/>
              <a:uFillTx/>
              <a:latin typeface="Arial" panose="020B0604020202020204" pitchFamily="34" charset="0"/>
            </a:endParaRPr>
          </a:p>
        </p:txBody>
      </p:sp>
      <p:sp>
        <p:nvSpPr>
          <p:cNvPr id="3" name="TextBox 2">
            <a:extLst>
              <a:ext uri="{FF2B5EF4-FFF2-40B4-BE49-F238E27FC236}">
                <a16:creationId xmlns:a16="http://schemas.microsoft.com/office/drawing/2014/main" id="{23581B01-473B-BAF9-9463-A0B4AB523AD8}"/>
              </a:ext>
            </a:extLst>
          </p:cNvPr>
          <p:cNvSpPr txBox="1"/>
          <p:nvPr/>
        </p:nvSpPr>
        <p:spPr>
          <a:xfrm>
            <a:off x="8570785" y="6283957"/>
            <a:ext cx="2883929" cy="369332"/>
          </a:xfrm>
          <a:prstGeom prst="rect">
            <a:avLst/>
          </a:prstGeom>
          <a:noFill/>
        </p:spPr>
        <p:txBody>
          <a:bodyPr wrap="square" lIns="91440" tIns="45720" rIns="91440" bIns="45720" anchor="t">
            <a:spAutoFit/>
          </a:bodyPr>
          <a:lstStyle/>
          <a:p>
            <a:r>
              <a:rPr lang="en-US" dirty="0">
                <a:latin typeface="Aptos"/>
              </a:rPr>
              <a:t>Source, Takle et al. (2014)</a:t>
            </a:r>
          </a:p>
        </p:txBody>
      </p:sp>
    </p:spTree>
    <p:extLst>
      <p:ext uri="{BB962C8B-B14F-4D97-AF65-F5344CB8AC3E}">
        <p14:creationId xmlns:p14="http://schemas.microsoft.com/office/powerpoint/2010/main" val="2441701232"/>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FB455-B69B-E07A-F7D3-9E4913391430}"/>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D6267EB0-8FA1-AFE2-FF55-C4CB315F96F5}"/>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sp>
        <p:nvSpPr>
          <p:cNvPr id="4" name="Title 1">
            <a:extLst>
              <a:ext uri="{FF2B5EF4-FFF2-40B4-BE49-F238E27FC236}">
                <a16:creationId xmlns:a16="http://schemas.microsoft.com/office/drawing/2014/main" id="{F34BE19B-E840-4C39-CA27-5BFA61D73BF8}"/>
              </a:ext>
            </a:extLst>
          </p:cNvPr>
          <p:cNvSpPr txBox="1">
            <a:spLocks noGrp="1"/>
          </p:cNvSpPr>
          <p:nvPr>
            <p:ph type="title" idx="4294967295"/>
          </p:nvPr>
        </p:nvSpPr>
        <p:spPr>
          <a:xfrm>
            <a:off x="-137589" y="-129605"/>
            <a:ext cx="6236405" cy="10145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900" b="1" i="0" u="none" strike="noStrike" kern="1200" cap="none" spc="0" normalizeH="0" baseline="0" noProof="0">
                <a:ln>
                  <a:noFill/>
                </a:ln>
                <a:effectLst/>
                <a:uLnTx/>
                <a:uFillTx/>
                <a:latin typeface="Aptos Display"/>
                <a:ea typeface="+mj-ea"/>
                <a:cs typeface="Arial"/>
              </a:rPr>
              <a:t>Growing Degree Days</a:t>
            </a:r>
            <a:endParaRPr lang="en-US" sz="4900" b="1" i="0" u="none" strike="noStrike" kern="1200" cap="none" spc="0" normalizeH="0" baseline="0" noProof="0">
              <a:ln>
                <a:noFill/>
              </a:ln>
              <a:effectLst/>
              <a:uLnTx/>
              <a:uFillTx/>
              <a:latin typeface="Aptos Display"/>
              <a:cs typeface="Arial"/>
            </a:endParaRPr>
          </a:p>
        </p:txBody>
      </p:sp>
      <p:pic>
        <p:nvPicPr>
          <p:cNvPr id="5" name="Picture 4" descr="Corn growing degree days starting in April, 2025, shown on a graph with accumulated degree days on the y-axis and month on the x-axis. First and last freeze days are marked. Skiing range lasts from July 6th to third week of July. Maturity ranges from September 6th to November 7th.">
            <a:extLst>
              <a:ext uri="{FF2B5EF4-FFF2-40B4-BE49-F238E27FC236}">
                <a16:creationId xmlns:a16="http://schemas.microsoft.com/office/drawing/2014/main" id="{6880C547-52D1-4EF4-2EA9-C1EE53151F68}"/>
              </a:ext>
            </a:extLst>
          </p:cNvPr>
          <p:cNvPicPr>
            <a:picLocks noChangeAspect="1"/>
          </p:cNvPicPr>
          <p:nvPr/>
        </p:nvPicPr>
        <p:blipFill>
          <a:blip r:embed="rId2"/>
          <a:srcRect l="2420"/>
          <a:stretch>
            <a:fillRect/>
          </a:stretch>
        </p:blipFill>
        <p:spPr>
          <a:xfrm>
            <a:off x="140493" y="1030672"/>
            <a:ext cx="11911014" cy="4882515"/>
          </a:xfrm>
          <a:prstGeom prst="rect">
            <a:avLst/>
          </a:prstGeom>
        </p:spPr>
      </p:pic>
      <p:sp>
        <p:nvSpPr>
          <p:cNvPr id="8" name="TextBox 7">
            <a:extLst>
              <a:ext uri="{FF2B5EF4-FFF2-40B4-BE49-F238E27FC236}">
                <a16:creationId xmlns:a16="http://schemas.microsoft.com/office/drawing/2014/main" id="{A7280434-8030-E237-F77A-0BCFEF76DB2F}"/>
              </a:ext>
            </a:extLst>
          </p:cNvPr>
          <p:cNvSpPr txBox="1"/>
          <p:nvPr/>
        </p:nvSpPr>
        <p:spPr>
          <a:xfrm>
            <a:off x="5277152" y="5910932"/>
            <a:ext cx="2040294" cy="646331"/>
          </a:xfrm>
          <a:prstGeom prst="rect">
            <a:avLst/>
          </a:prstGeom>
          <a:noFill/>
        </p:spPr>
        <p:txBody>
          <a:bodyPr wrap="square" lIns="91440" tIns="45720" rIns="91440" bIns="45720" anchor="t">
            <a:spAutoFit/>
          </a:bodyPr>
          <a:lstStyle/>
          <a:p>
            <a:r>
              <a:rPr lang="en-US" dirty="0"/>
              <a:t>HPRCC UNL, 2025</a:t>
            </a:r>
          </a:p>
          <a:p>
            <a:endParaRPr lang="en-US"/>
          </a:p>
        </p:txBody>
      </p:sp>
    </p:spTree>
    <p:extLst>
      <p:ext uri="{BB962C8B-B14F-4D97-AF65-F5344CB8AC3E}">
        <p14:creationId xmlns:p14="http://schemas.microsoft.com/office/powerpoint/2010/main" val="3936609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3AD46-BA31-0F85-1C8A-831EF09D3DE3}"/>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A4AD46BC-389A-528F-32D5-CED594DBECB2}"/>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sp>
        <p:nvSpPr>
          <p:cNvPr id="4" name="Title 1">
            <a:extLst>
              <a:ext uri="{FF2B5EF4-FFF2-40B4-BE49-F238E27FC236}">
                <a16:creationId xmlns:a16="http://schemas.microsoft.com/office/drawing/2014/main" id="{C00C8097-FD07-A595-3872-5F509EA9D336}"/>
              </a:ext>
            </a:extLst>
          </p:cNvPr>
          <p:cNvSpPr txBox="1">
            <a:spLocks noGrp="1"/>
          </p:cNvSpPr>
          <p:nvPr>
            <p:ph type="title" idx="4294967295"/>
          </p:nvPr>
        </p:nvSpPr>
        <p:spPr>
          <a:xfrm>
            <a:off x="-156103" y="20504"/>
            <a:ext cx="8752349" cy="9072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900" b="0" i="0" u="none" strike="noStrike" kern="1200" cap="none" spc="0" normalizeH="0" baseline="0" noProof="0" dirty="0">
                <a:ln>
                  <a:noFill/>
                </a:ln>
                <a:effectLst/>
                <a:uLnTx/>
                <a:uFillTx/>
                <a:latin typeface="Aptos Display"/>
                <a:ea typeface="+mj-ea"/>
                <a:cs typeface="Arial"/>
              </a:rPr>
              <a:t>Hottest Summer Temperatures</a:t>
            </a:r>
            <a:endParaRPr lang="en-US" sz="4900" b="0" i="0" u="none" strike="noStrike" kern="1200" cap="none" spc="0" normalizeH="0" baseline="0" noProof="0" dirty="0">
              <a:ln>
                <a:noFill/>
              </a:ln>
              <a:effectLst/>
              <a:uLnTx/>
              <a:uFillTx/>
              <a:latin typeface="Aptos Display"/>
              <a:cs typeface="Arial"/>
            </a:endParaRPr>
          </a:p>
        </p:txBody>
      </p:sp>
      <p:pic>
        <p:nvPicPr>
          <p:cNvPr id="5" name="Picture 4" descr="Hottest temperature in a typical summer map for the U.S. in degrees Fahrenheit. Most of the country ranges from 90 to 110 degrees.&#10;">
            <a:extLst>
              <a:ext uri="{FF2B5EF4-FFF2-40B4-BE49-F238E27FC236}">
                <a16:creationId xmlns:a16="http://schemas.microsoft.com/office/drawing/2014/main" id="{813B8ED5-4A63-4EC4-6173-C41B1B292FD7}"/>
              </a:ext>
            </a:extLst>
          </p:cNvPr>
          <p:cNvPicPr>
            <a:picLocks noChangeAspect="1"/>
          </p:cNvPicPr>
          <p:nvPr/>
        </p:nvPicPr>
        <p:blipFill>
          <a:blip r:embed="rId2"/>
          <a:srcRect l="1336" t="3355" r="2343" b="4064"/>
          <a:stretch>
            <a:fillRect/>
          </a:stretch>
        </p:blipFill>
        <p:spPr>
          <a:xfrm>
            <a:off x="2381250" y="891039"/>
            <a:ext cx="7877175" cy="5848793"/>
          </a:xfrm>
          <a:prstGeom prst="rect">
            <a:avLst/>
          </a:prstGeom>
        </p:spPr>
      </p:pic>
      <p:sp>
        <p:nvSpPr>
          <p:cNvPr id="3" name="TextBox 2">
            <a:extLst>
              <a:ext uri="{FF2B5EF4-FFF2-40B4-BE49-F238E27FC236}">
                <a16:creationId xmlns:a16="http://schemas.microsoft.com/office/drawing/2014/main" id="{C2007088-0D18-763B-309B-213AEB3763B1}"/>
              </a:ext>
            </a:extLst>
          </p:cNvPr>
          <p:cNvSpPr txBox="1"/>
          <p:nvPr/>
        </p:nvSpPr>
        <p:spPr>
          <a:xfrm>
            <a:off x="10384561" y="6444943"/>
            <a:ext cx="1724286" cy="369332"/>
          </a:xfrm>
          <a:prstGeom prst="rect">
            <a:avLst/>
          </a:prstGeom>
          <a:noFill/>
        </p:spPr>
        <p:txBody>
          <a:bodyPr wrap="square" lIns="91440" tIns="45720" rIns="91440" bIns="45720" anchor="t">
            <a:spAutoFit/>
          </a:bodyPr>
          <a:lstStyle/>
          <a:p>
            <a:r>
              <a:rPr lang="en-US" dirty="0">
                <a:latin typeface="Aptos"/>
              </a:rPr>
              <a:t>Source, GHCN</a:t>
            </a:r>
          </a:p>
        </p:txBody>
      </p:sp>
    </p:spTree>
    <p:extLst>
      <p:ext uri="{BB962C8B-B14F-4D97-AF65-F5344CB8AC3E}">
        <p14:creationId xmlns:p14="http://schemas.microsoft.com/office/powerpoint/2010/main" val="2822158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4286B-7DC8-D120-9D7D-87CC7BDAF709}"/>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48632C3B-7E66-B814-2C80-52DF9487E797}"/>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pic>
        <p:nvPicPr>
          <p:cNvPr id="5" name="Picture 4" descr="Crop evapotranspiration vs. reference evapotranspiration with the months May through September on the x-axis and evapotranspiration in inches per day on the y-axis. The peak reference and crop evapotranspiration occurs in mid-July. Reference evapotranspiration is higher than crop evapotranspiration both before and after mid-July.">
            <a:extLst>
              <a:ext uri="{FF2B5EF4-FFF2-40B4-BE49-F238E27FC236}">
                <a16:creationId xmlns:a16="http://schemas.microsoft.com/office/drawing/2014/main" id="{9E1375D6-0937-89F1-B448-11AE339E500B}"/>
              </a:ext>
            </a:extLst>
          </p:cNvPr>
          <p:cNvPicPr>
            <a:picLocks noChangeAspect="1"/>
          </p:cNvPicPr>
          <p:nvPr/>
        </p:nvPicPr>
        <p:blipFill>
          <a:blip r:embed="rId2"/>
          <a:srcRect l="7525" t="5405" r="9610" b="6414"/>
          <a:stretch>
            <a:fillRect/>
          </a:stretch>
        </p:blipFill>
        <p:spPr>
          <a:xfrm>
            <a:off x="1154672" y="966164"/>
            <a:ext cx="9892995" cy="5357660"/>
          </a:xfrm>
          <a:prstGeom prst="rect">
            <a:avLst/>
          </a:prstGeom>
        </p:spPr>
      </p:pic>
      <p:sp>
        <p:nvSpPr>
          <p:cNvPr id="4" name="Title 1">
            <a:extLst>
              <a:ext uri="{FF2B5EF4-FFF2-40B4-BE49-F238E27FC236}">
                <a16:creationId xmlns:a16="http://schemas.microsoft.com/office/drawing/2014/main" id="{E7AFBB37-3237-0C17-9B23-A3819F7E6635}"/>
              </a:ext>
            </a:extLst>
          </p:cNvPr>
          <p:cNvSpPr txBox="1">
            <a:spLocks noGrp="1"/>
          </p:cNvSpPr>
          <p:nvPr>
            <p:ph type="title" idx="4294967295"/>
          </p:nvPr>
        </p:nvSpPr>
        <p:spPr>
          <a:xfrm>
            <a:off x="4883" y="-1824"/>
            <a:ext cx="8933704" cy="9724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900" b="0" i="0" u="none" strike="noStrike" kern="1200" cap="none" spc="0" normalizeH="0" baseline="0" noProof="0" dirty="0">
                <a:ln>
                  <a:noFill/>
                </a:ln>
                <a:effectLst/>
                <a:uLnTx/>
                <a:uFillTx/>
                <a:latin typeface="Aptos Display"/>
                <a:ea typeface="+mj-ea"/>
                <a:cs typeface="Arial"/>
              </a:rPr>
              <a:t>Potential Evapotranspiration (ET)</a:t>
            </a:r>
            <a:endParaRPr lang="en-US" sz="4900" b="0" i="0" u="none" strike="noStrike" kern="1200" cap="none" spc="0" normalizeH="0" baseline="0" noProof="0" dirty="0">
              <a:ln>
                <a:noFill/>
              </a:ln>
              <a:effectLst/>
              <a:uLnTx/>
              <a:uFillTx/>
              <a:latin typeface="Aptos Display"/>
              <a:cs typeface="Arial" panose="020B0604020202020204" pitchFamily="34" charset="0"/>
            </a:endParaRPr>
          </a:p>
        </p:txBody>
      </p:sp>
      <p:sp>
        <p:nvSpPr>
          <p:cNvPr id="8" name="TextBox 7">
            <a:extLst>
              <a:ext uri="{FF2B5EF4-FFF2-40B4-BE49-F238E27FC236}">
                <a16:creationId xmlns:a16="http://schemas.microsoft.com/office/drawing/2014/main" id="{23A2E751-6791-D803-45F8-DC9EA439E2BB}"/>
              </a:ext>
            </a:extLst>
          </p:cNvPr>
          <p:cNvSpPr txBox="1"/>
          <p:nvPr/>
        </p:nvSpPr>
        <p:spPr>
          <a:xfrm>
            <a:off x="5757828" y="6323128"/>
            <a:ext cx="1193509" cy="657063"/>
          </a:xfrm>
          <a:prstGeom prst="rect">
            <a:avLst/>
          </a:prstGeom>
          <a:noFill/>
        </p:spPr>
        <p:txBody>
          <a:bodyPr wrap="square" lIns="91440" tIns="45720" rIns="91440" bIns="45720" anchor="t">
            <a:spAutoFit/>
          </a:bodyPr>
          <a:lstStyle/>
          <a:p>
            <a:r>
              <a:rPr lang="en-US" dirty="0">
                <a:latin typeface="Aptos"/>
              </a:rPr>
              <a:t>FAO, 2025</a:t>
            </a:r>
            <a:endParaRPr lang="en-US" dirty="0"/>
          </a:p>
          <a:p>
            <a:endParaRPr lang="en-US"/>
          </a:p>
        </p:txBody>
      </p:sp>
    </p:spTree>
    <p:extLst>
      <p:ext uri="{BB962C8B-B14F-4D97-AF65-F5344CB8AC3E}">
        <p14:creationId xmlns:p14="http://schemas.microsoft.com/office/powerpoint/2010/main" val="3394270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AE879-92F2-4BD4-F4EF-A165CFA782BE}"/>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2F1F6EE7-5DC4-6A07-A454-90AEC1E1A8BF}"/>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sp>
        <p:nvSpPr>
          <p:cNvPr id="4" name="Title 1">
            <a:extLst>
              <a:ext uri="{FF2B5EF4-FFF2-40B4-BE49-F238E27FC236}">
                <a16:creationId xmlns:a16="http://schemas.microsoft.com/office/drawing/2014/main" id="{F0FB5B5A-161E-1293-A742-3130ED496FEE}"/>
              </a:ext>
            </a:extLst>
          </p:cNvPr>
          <p:cNvSpPr txBox="1">
            <a:spLocks noGrp="1"/>
          </p:cNvSpPr>
          <p:nvPr>
            <p:ph type="title" idx="4294967295"/>
          </p:nvPr>
        </p:nvSpPr>
        <p:spPr>
          <a:xfrm>
            <a:off x="95074" y="0"/>
            <a:ext cx="9570963" cy="9286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900" b="0" i="0" u="none" strike="noStrike" kern="1200" cap="none" spc="0" normalizeH="0" baseline="0" noProof="0" dirty="0">
                <a:ln>
                  <a:noFill/>
                </a:ln>
                <a:effectLst/>
                <a:uLnTx/>
                <a:uFillTx/>
                <a:latin typeface="Aptos Display"/>
                <a:ea typeface="Avenir Book" charset="0"/>
                <a:cs typeface="Avenir Book" charset="0"/>
              </a:rPr>
              <a:t>Evaporative Demand Drought Index</a:t>
            </a:r>
            <a:endParaRPr lang="en-US" sz="4900" b="0" i="0" u="none" strike="noStrike" kern="1200" cap="none" spc="0" normalizeH="0" baseline="0" noProof="0" dirty="0">
              <a:ln>
                <a:noFill/>
              </a:ln>
              <a:effectLst/>
              <a:uLnTx/>
              <a:uFillTx/>
              <a:latin typeface="Arial" panose="020B0604020202020204" pitchFamily="34" charset="0"/>
            </a:endParaRPr>
          </a:p>
        </p:txBody>
      </p:sp>
      <p:pic>
        <p:nvPicPr>
          <p:cNvPr id="7" name="Picture 6" descr="3-week evaporative demand drought indicator for May 31, 2025. The U.S. is shown and drought indicator is shown across the country with a color scale from 100% being the driest and 0% being the wettest. Most of the country is neutral, falling in the 30 to 70% range.">
            <a:extLst>
              <a:ext uri="{FF2B5EF4-FFF2-40B4-BE49-F238E27FC236}">
                <a16:creationId xmlns:a16="http://schemas.microsoft.com/office/drawing/2014/main" id="{32F1B4E0-1B6A-BC80-97BC-E5B7155AC6DE}"/>
              </a:ext>
            </a:extLst>
          </p:cNvPr>
          <p:cNvPicPr>
            <a:picLocks noChangeAspect="1"/>
          </p:cNvPicPr>
          <p:nvPr/>
        </p:nvPicPr>
        <p:blipFill>
          <a:blip r:embed="rId2" cstate="screen">
            <a:extLst>
              <a:ext uri="{28A0092B-C50C-407E-A947-70E740481C1C}">
                <a14:useLocalDpi xmlns:a14="http://schemas.microsoft.com/office/drawing/2010/main"/>
              </a:ext>
            </a:extLst>
          </a:blip>
          <a:srcRect t="10845" b="7126"/>
          <a:stretch>
            <a:fillRect/>
          </a:stretch>
        </p:blipFill>
        <p:spPr>
          <a:xfrm>
            <a:off x="167246" y="1119715"/>
            <a:ext cx="5973581" cy="4900085"/>
          </a:xfrm>
          <a:prstGeom prst="rect">
            <a:avLst/>
          </a:prstGeom>
        </p:spPr>
      </p:pic>
      <p:pic>
        <p:nvPicPr>
          <p:cNvPr id="8" name="Picture 4" descr="9-week evaporative demand drought indicator for May 31, 2025. The U.S. is shown and drought indicator is shown across the country with a color scale from 100% being the driest and 0% being the wettest. Most of the country is in drought ranging from 70 to 98% dry.">
            <a:extLst>
              <a:ext uri="{FF2B5EF4-FFF2-40B4-BE49-F238E27FC236}">
                <a16:creationId xmlns:a16="http://schemas.microsoft.com/office/drawing/2014/main" id="{DF7C95AA-C454-208B-DB9A-43B28E3B86E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1351" b="6619"/>
          <a:stretch>
            <a:fillRect/>
          </a:stretch>
        </p:blipFill>
        <p:spPr bwMode="auto">
          <a:xfrm>
            <a:off x="6040440" y="1123817"/>
            <a:ext cx="5973581" cy="49000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A4738E-A2F2-E671-C738-D8BCD8B52F56}"/>
              </a:ext>
            </a:extLst>
          </p:cNvPr>
          <p:cNvSpPr txBox="1"/>
          <p:nvPr/>
        </p:nvSpPr>
        <p:spPr>
          <a:xfrm>
            <a:off x="8806899" y="6026380"/>
            <a:ext cx="1724286" cy="369332"/>
          </a:xfrm>
          <a:prstGeom prst="rect">
            <a:avLst/>
          </a:prstGeom>
          <a:noFill/>
        </p:spPr>
        <p:txBody>
          <a:bodyPr wrap="square" lIns="91440" tIns="45720" rIns="91440" bIns="45720" anchor="t">
            <a:spAutoFit/>
          </a:bodyPr>
          <a:lstStyle/>
          <a:p>
            <a:r>
              <a:rPr lang="en-US" dirty="0">
                <a:latin typeface="Aptos"/>
              </a:rPr>
              <a:t>Source, NOAA</a:t>
            </a:r>
          </a:p>
        </p:txBody>
      </p:sp>
      <p:sp>
        <p:nvSpPr>
          <p:cNvPr id="9" name="TextBox 8">
            <a:extLst>
              <a:ext uri="{FF2B5EF4-FFF2-40B4-BE49-F238E27FC236}">
                <a16:creationId xmlns:a16="http://schemas.microsoft.com/office/drawing/2014/main" id="{05C83883-4787-61BC-1634-3ABA1DC870AF}"/>
              </a:ext>
            </a:extLst>
          </p:cNvPr>
          <p:cNvSpPr txBox="1"/>
          <p:nvPr/>
        </p:nvSpPr>
        <p:spPr>
          <a:xfrm>
            <a:off x="2294482" y="6028526"/>
            <a:ext cx="1724286" cy="369332"/>
          </a:xfrm>
          <a:prstGeom prst="rect">
            <a:avLst/>
          </a:prstGeom>
          <a:noFill/>
        </p:spPr>
        <p:txBody>
          <a:bodyPr wrap="square" lIns="91440" tIns="45720" rIns="91440" bIns="45720" anchor="t">
            <a:spAutoFit/>
          </a:bodyPr>
          <a:lstStyle/>
          <a:p>
            <a:r>
              <a:rPr lang="en-US" dirty="0">
                <a:latin typeface="Aptos"/>
              </a:rPr>
              <a:t>Source, NOAA</a:t>
            </a:r>
          </a:p>
        </p:txBody>
      </p:sp>
    </p:spTree>
    <p:extLst>
      <p:ext uri="{BB962C8B-B14F-4D97-AF65-F5344CB8AC3E}">
        <p14:creationId xmlns:p14="http://schemas.microsoft.com/office/powerpoint/2010/main" val="238799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1FB4F-28AE-378E-9C71-C86BFC698533}"/>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7811472A-02E5-0855-AC28-335B44D69A91}"/>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pic>
        <p:nvPicPr>
          <p:cNvPr id="5" name="Picture 4" descr="A line graph showing the number of days with wind gusts over 30MPH in Nebraska showing the number of days steadily increasing from 1980 to 2020.">
            <a:extLst>
              <a:ext uri="{FF2B5EF4-FFF2-40B4-BE49-F238E27FC236}">
                <a16:creationId xmlns:a16="http://schemas.microsoft.com/office/drawing/2014/main" id="{1B0FF86A-A2D7-D6C1-3390-0F59DDA1B89D}"/>
              </a:ext>
            </a:extLst>
          </p:cNvPr>
          <p:cNvPicPr>
            <a:picLocks noChangeAspect="1"/>
          </p:cNvPicPr>
          <p:nvPr/>
        </p:nvPicPr>
        <p:blipFill>
          <a:blip r:embed="rId2"/>
          <a:srcRect l="1807" t="-950" r="1575" b="2273"/>
          <a:stretch>
            <a:fillRect/>
          </a:stretch>
        </p:blipFill>
        <p:spPr>
          <a:xfrm>
            <a:off x="1760411" y="208024"/>
            <a:ext cx="8331221" cy="6436445"/>
          </a:xfrm>
          <a:prstGeom prst="rect">
            <a:avLst/>
          </a:prstGeom>
        </p:spPr>
      </p:pic>
      <p:sp>
        <p:nvSpPr>
          <p:cNvPr id="4" name="Title 1">
            <a:extLst>
              <a:ext uri="{FF2B5EF4-FFF2-40B4-BE49-F238E27FC236}">
                <a16:creationId xmlns:a16="http://schemas.microsoft.com/office/drawing/2014/main" id="{43F2AFC9-3B5F-0C1C-F056-E3A7CFAF9417}"/>
              </a:ext>
            </a:extLst>
          </p:cNvPr>
          <p:cNvSpPr txBox="1">
            <a:spLocks noGrp="1"/>
          </p:cNvSpPr>
          <p:nvPr>
            <p:ph type="title" idx="4294967295"/>
          </p:nvPr>
        </p:nvSpPr>
        <p:spPr>
          <a:xfrm>
            <a:off x="-2093" y="0"/>
            <a:ext cx="1940456" cy="9286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900" b="0" i="0" u="none" strike="noStrike" kern="1200" cap="none" spc="0" normalizeH="0" baseline="0" noProof="0" dirty="0">
                <a:ln>
                  <a:noFill/>
                </a:ln>
                <a:effectLst/>
                <a:uLnTx/>
                <a:uFillTx/>
                <a:latin typeface="Aptos Display"/>
                <a:ea typeface="+mj-ea"/>
                <a:cs typeface="Arial"/>
              </a:rPr>
              <a:t>Wind</a:t>
            </a:r>
            <a:endParaRPr lang="en-US" sz="4900" b="0" i="0" u="none" strike="noStrike" kern="1200" cap="none" spc="0" normalizeH="0" baseline="0" noProof="0" dirty="0">
              <a:ln>
                <a:noFill/>
              </a:ln>
              <a:effectLst/>
              <a:uLnTx/>
              <a:uFillTx/>
              <a:latin typeface="Arial" panose="020B0604020202020204" pitchFamily="34" charset="0"/>
              <a:cs typeface="Arial"/>
            </a:endParaRPr>
          </a:p>
        </p:txBody>
      </p:sp>
      <p:sp>
        <p:nvSpPr>
          <p:cNvPr id="3" name="TextBox 2">
            <a:extLst>
              <a:ext uri="{FF2B5EF4-FFF2-40B4-BE49-F238E27FC236}">
                <a16:creationId xmlns:a16="http://schemas.microsoft.com/office/drawing/2014/main" id="{6EDBF523-5F7D-5491-43B5-B4990B2DB19C}"/>
              </a:ext>
            </a:extLst>
          </p:cNvPr>
          <p:cNvSpPr txBox="1"/>
          <p:nvPr/>
        </p:nvSpPr>
        <p:spPr>
          <a:xfrm>
            <a:off x="10094786" y="6283957"/>
            <a:ext cx="1724286" cy="369332"/>
          </a:xfrm>
          <a:prstGeom prst="rect">
            <a:avLst/>
          </a:prstGeom>
          <a:noFill/>
        </p:spPr>
        <p:txBody>
          <a:bodyPr wrap="square" lIns="91440" tIns="45720" rIns="91440" bIns="45720" anchor="t">
            <a:spAutoFit/>
          </a:bodyPr>
          <a:lstStyle/>
          <a:p>
            <a:r>
              <a:rPr lang="en-US" dirty="0">
                <a:latin typeface="Aptos"/>
              </a:rPr>
              <a:t>Source, ACIS</a:t>
            </a:r>
          </a:p>
        </p:txBody>
      </p:sp>
    </p:spTree>
    <p:extLst>
      <p:ext uri="{BB962C8B-B14F-4D97-AF65-F5344CB8AC3E}">
        <p14:creationId xmlns:p14="http://schemas.microsoft.com/office/powerpoint/2010/main" val="737935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829FA-ABC3-9CA9-732B-D1FCEF6E6B3B}"/>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A5DA7B5A-1CB6-4445-ACE8-855FF270B7FE}"/>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sp>
        <p:nvSpPr>
          <p:cNvPr id="4" name="Title 1">
            <a:extLst>
              <a:ext uri="{FF2B5EF4-FFF2-40B4-BE49-F238E27FC236}">
                <a16:creationId xmlns:a16="http://schemas.microsoft.com/office/drawing/2014/main" id="{E41F28DE-F5B7-C4C4-DC2B-04B35582D366}"/>
              </a:ext>
            </a:extLst>
          </p:cNvPr>
          <p:cNvSpPr txBox="1">
            <a:spLocks noGrp="1"/>
          </p:cNvSpPr>
          <p:nvPr>
            <p:ph type="title" idx="4294967295"/>
          </p:nvPr>
        </p:nvSpPr>
        <p:spPr>
          <a:xfrm>
            <a:off x="-1587" y="674"/>
            <a:ext cx="4395787" cy="9921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900" b="0" i="0" u="none" strike="noStrike" kern="1200" cap="none" spc="0" normalizeH="0" baseline="0" noProof="0" dirty="0">
                <a:ln>
                  <a:noFill/>
                </a:ln>
                <a:effectLst/>
                <a:uLnTx/>
                <a:uFillTx/>
                <a:latin typeface="Aptos Display"/>
                <a:ea typeface="+mj-ea"/>
                <a:cs typeface="Arial"/>
              </a:rPr>
              <a:t>Disease Issues</a:t>
            </a:r>
            <a:endParaRPr lang="en-US" sz="4900" b="0" i="0" u="none" strike="noStrike" kern="1200" cap="none" spc="0" normalizeH="0" baseline="0" noProof="0" dirty="0">
              <a:ln>
                <a:noFill/>
              </a:ln>
              <a:effectLst/>
              <a:uLnTx/>
              <a:uFillTx/>
              <a:latin typeface="Arial" panose="020B0604020202020204" pitchFamily="34" charset="0"/>
              <a:cs typeface="Arial"/>
            </a:endParaRPr>
          </a:p>
        </p:txBody>
      </p:sp>
      <p:pic>
        <p:nvPicPr>
          <p:cNvPr id="5" name="Picture 4" descr="A map of the united states&#10;&#10;AI-generated content may be incorrect.">
            <a:extLst>
              <a:ext uri="{FF2B5EF4-FFF2-40B4-BE49-F238E27FC236}">
                <a16:creationId xmlns:a16="http://schemas.microsoft.com/office/drawing/2014/main" id="{348ED88C-3321-3FAD-7CCD-F209F351D180}"/>
              </a:ext>
            </a:extLst>
          </p:cNvPr>
          <p:cNvPicPr>
            <a:picLocks noChangeAspect="1"/>
          </p:cNvPicPr>
          <p:nvPr/>
        </p:nvPicPr>
        <p:blipFill>
          <a:blip r:embed="rId3"/>
          <a:srcRect l="20410" t="11269" r="2238" b="3390"/>
          <a:stretch/>
        </p:blipFill>
        <p:spPr>
          <a:xfrm>
            <a:off x="142403" y="1130445"/>
            <a:ext cx="5592934" cy="4777741"/>
          </a:xfrm>
          <a:prstGeom prst="rect">
            <a:avLst/>
          </a:prstGeom>
        </p:spPr>
      </p:pic>
      <p:pic>
        <p:nvPicPr>
          <p:cNvPr id="7" name="Picture 6" descr="A map of the united states with red dots&#10;&#10;AI-generated content may be incorrect.">
            <a:extLst>
              <a:ext uri="{FF2B5EF4-FFF2-40B4-BE49-F238E27FC236}">
                <a16:creationId xmlns:a16="http://schemas.microsoft.com/office/drawing/2014/main" id="{86E4CF87-F386-C6EE-70C4-A0C963D82C6B}"/>
              </a:ext>
            </a:extLst>
          </p:cNvPr>
          <p:cNvPicPr>
            <a:picLocks noChangeAspect="1"/>
          </p:cNvPicPr>
          <p:nvPr/>
        </p:nvPicPr>
        <p:blipFill>
          <a:blip r:embed="rId4"/>
          <a:stretch>
            <a:fillRect/>
          </a:stretch>
        </p:blipFill>
        <p:spPr>
          <a:xfrm>
            <a:off x="5751163" y="1577616"/>
            <a:ext cx="6298434" cy="3508734"/>
          </a:xfrm>
          <a:prstGeom prst="rect">
            <a:avLst/>
          </a:prstGeom>
        </p:spPr>
      </p:pic>
      <p:sp>
        <p:nvSpPr>
          <p:cNvPr id="3" name="TextBox 2">
            <a:extLst>
              <a:ext uri="{FF2B5EF4-FFF2-40B4-BE49-F238E27FC236}">
                <a16:creationId xmlns:a16="http://schemas.microsoft.com/office/drawing/2014/main" id="{05B8DFF6-98DB-3723-7D99-50CF8D1DD154}"/>
              </a:ext>
            </a:extLst>
          </p:cNvPr>
          <p:cNvSpPr txBox="1"/>
          <p:nvPr/>
        </p:nvSpPr>
        <p:spPr>
          <a:xfrm>
            <a:off x="1551005" y="5908721"/>
            <a:ext cx="1724286" cy="369332"/>
          </a:xfrm>
          <a:prstGeom prst="rect">
            <a:avLst/>
          </a:prstGeom>
          <a:noFill/>
        </p:spPr>
        <p:txBody>
          <a:bodyPr wrap="square" lIns="91440" tIns="45720" rIns="91440" bIns="45720" anchor="t">
            <a:spAutoFit/>
          </a:bodyPr>
          <a:lstStyle/>
          <a:p>
            <a:r>
              <a:rPr lang="en-US" dirty="0">
                <a:latin typeface="Aptos"/>
              </a:rPr>
              <a:t>Source, NOAA</a:t>
            </a:r>
          </a:p>
        </p:txBody>
      </p:sp>
      <p:sp>
        <p:nvSpPr>
          <p:cNvPr id="9" name="TextBox 8">
            <a:extLst>
              <a:ext uri="{FF2B5EF4-FFF2-40B4-BE49-F238E27FC236}">
                <a16:creationId xmlns:a16="http://schemas.microsoft.com/office/drawing/2014/main" id="{0BDEA0AF-ED34-90DF-4579-2B1BA577DD67}"/>
              </a:ext>
            </a:extLst>
          </p:cNvPr>
          <p:cNvSpPr txBox="1"/>
          <p:nvPr/>
        </p:nvSpPr>
        <p:spPr>
          <a:xfrm>
            <a:off x="6456665" y="5082750"/>
            <a:ext cx="3640878" cy="369332"/>
          </a:xfrm>
          <a:prstGeom prst="rect">
            <a:avLst/>
          </a:prstGeom>
          <a:noFill/>
        </p:spPr>
        <p:txBody>
          <a:bodyPr wrap="square" lIns="91440" tIns="45720" rIns="91440" bIns="45720" anchor="t">
            <a:spAutoFit/>
          </a:bodyPr>
          <a:lstStyle/>
          <a:p>
            <a:r>
              <a:rPr lang="en-US" dirty="0">
                <a:latin typeface="Aptos"/>
              </a:rPr>
              <a:t>Source, Crop Protection Network</a:t>
            </a:r>
          </a:p>
        </p:txBody>
      </p:sp>
    </p:spTree>
    <p:extLst>
      <p:ext uri="{BB962C8B-B14F-4D97-AF65-F5344CB8AC3E}">
        <p14:creationId xmlns:p14="http://schemas.microsoft.com/office/powerpoint/2010/main" val="3773947111"/>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0E916-9E68-A1E4-BD35-5B9A19FC73CC}"/>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C2766350-553B-310F-78A7-683DCF1627A8}"/>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sp>
        <p:nvSpPr>
          <p:cNvPr id="4" name="Title 1">
            <a:extLst>
              <a:ext uri="{FF2B5EF4-FFF2-40B4-BE49-F238E27FC236}">
                <a16:creationId xmlns:a16="http://schemas.microsoft.com/office/drawing/2014/main" id="{5B0BD6A7-EF3A-1B28-2957-D32115847C97}"/>
              </a:ext>
            </a:extLst>
          </p:cNvPr>
          <p:cNvSpPr txBox="1">
            <a:spLocks noGrp="1"/>
          </p:cNvSpPr>
          <p:nvPr>
            <p:ph type="title" idx="4294967295"/>
          </p:nvPr>
        </p:nvSpPr>
        <p:spPr>
          <a:xfrm>
            <a:off x="4749" y="-118872"/>
            <a:ext cx="1612087" cy="9823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900" b="0" i="0" u="none" strike="noStrike" kern="1200" cap="none" spc="0" normalizeH="0" baseline="0" noProof="0" dirty="0">
                <a:ln>
                  <a:noFill/>
                </a:ln>
                <a:effectLst/>
                <a:uLnTx/>
                <a:uFillTx/>
                <a:latin typeface="Aptos Display"/>
                <a:ea typeface="+mj-ea"/>
                <a:cs typeface="Arial"/>
              </a:rPr>
              <a:t>Fall</a:t>
            </a:r>
            <a:endParaRPr lang="en-US" sz="4900" b="0" i="0" u="none" strike="noStrike" kern="1200" cap="none" spc="0" normalizeH="0" baseline="0" noProof="0" dirty="0">
              <a:ln>
                <a:noFill/>
              </a:ln>
              <a:effectLst/>
              <a:uLnTx/>
              <a:uFillTx/>
              <a:latin typeface="Arial" panose="020B0604020202020204" pitchFamily="34" charset="0"/>
              <a:cs typeface="Arial"/>
            </a:endParaRPr>
          </a:p>
        </p:txBody>
      </p:sp>
      <p:pic>
        <p:nvPicPr>
          <p:cNvPr id="5" name="Picture 4" descr="A diagram of a cycle&#10;&#10;AI-generated content may be incorrect.">
            <a:extLst>
              <a:ext uri="{FF2B5EF4-FFF2-40B4-BE49-F238E27FC236}">
                <a16:creationId xmlns:a16="http://schemas.microsoft.com/office/drawing/2014/main" id="{BD37F266-D8B1-047D-3933-4FF53E1460F4}"/>
              </a:ext>
            </a:extLst>
          </p:cNvPr>
          <p:cNvPicPr>
            <a:picLocks noChangeAspect="1"/>
          </p:cNvPicPr>
          <p:nvPr/>
        </p:nvPicPr>
        <p:blipFill>
          <a:blip r:embed="rId3"/>
          <a:stretch>
            <a:fillRect/>
          </a:stretch>
        </p:blipFill>
        <p:spPr>
          <a:xfrm>
            <a:off x="15742" y="1186357"/>
            <a:ext cx="6262707" cy="4790353"/>
          </a:xfrm>
          <a:prstGeom prst="rect">
            <a:avLst/>
          </a:prstGeom>
        </p:spPr>
      </p:pic>
      <p:pic>
        <p:nvPicPr>
          <p:cNvPr id="7" name="Picture 2" descr="GRACE-Based rot zone soil moisture drought indicator from October 26, 2009. Wetness percentile is shown across the U.S. in color gradient with most of the U.S. and is measures in the top meter of soil. Most of the U.S. falls into the 95th wetness percentile.">
            <a:extLst>
              <a:ext uri="{FF2B5EF4-FFF2-40B4-BE49-F238E27FC236}">
                <a16:creationId xmlns:a16="http://schemas.microsoft.com/office/drawing/2014/main" id="{7626E72F-5A6E-84D3-4C90-4252E8C851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10" t="3672" r="2641" b="5785"/>
          <a:stretch>
            <a:fillRect/>
          </a:stretch>
        </p:blipFill>
        <p:spPr bwMode="auto">
          <a:xfrm>
            <a:off x="6279223" y="1329570"/>
            <a:ext cx="5912273" cy="44269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E1F8C86-24E6-90C1-4640-014465FDE67D}"/>
              </a:ext>
            </a:extLst>
          </p:cNvPr>
          <p:cNvSpPr txBox="1"/>
          <p:nvPr/>
        </p:nvSpPr>
        <p:spPr>
          <a:xfrm>
            <a:off x="8495660" y="5790267"/>
            <a:ext cx="1724286" cy="369332"/>
          </a:xfrm>
          <a:prstGeom prst="rect">
            <a:avLst/>
          </a:prstGeom>
          <a:noFill/>
        </p:spPr>
        <p:txBody>
          <a:bodyPr wrap="square" lIns="91440" tIns="45720" rIns="91440" bIns="45720" anchor="t">
            <a:spAutoFit/>
          </a:bodyPr>
          <a:lstStyle/>
          <a:p>
            <a:r>
              <a:rPr lang="en-US" dirty="0">
                <a:latin typeface="Aptos"/>
              </a:rPr>
              <a:t>Source, NASA</a:t>
            </a:r>
          </a:p>
        </p:txBody>
      </p:sp>
      <p:sp>
        <p:nvSpPr>
          <p:cNvPr id="9" name="TextBox 8">
            <a:extLst>
              <a:ext uri="{FF2B5EF4-FFF2-40B4-BE49-F238E27FC236}">
                <a16:creationId xmlns:a16="http://schemas.microsoft.com/office/drawing/2014/main" id="{9E359DB6-9367-A729-855B-0134B7382417}"/>
              </a:ext>
            </a:extLst>
          </p:cNvPr>
          <p:cNvSpPr txBox="1"/>
          <p:nvPr/>
        </p:nvSpPr>
        <p:spPr>
          <a:xfrm>
            <a:off x="2294482" y="5974864"/>
            <a:ext cx="3093064" cy="369332"/>
          </a:xfrm>
          <a:prstGeom prst="rect">
            <a:avLst/>
          </a:prstGeom>
          <a:noFill/>
        </p:spPr>
        <p:txBody>
          <a:bodyPr wrap="square" lIns="91440" tIns="45720" rIns="91440" bIns="45720" anchor="t">
            <a:spAutoFit/>
          </a:bodyPr>
          <a:lstStyle/>
          <a:p>
            <a:r>
              <a:rPr lang="en-US" dirty="0">
                <a:latin typeface="Aptos"/>
              </a:rPr>
              <a:t>Source, Takle et al. (2014)</a:t>
            </a:r>
          </a:p>
        </p:txBody>
      </p:sp>
    </p:spTree>
    <p:extLst>
      <p:ext uri="{BB962C8B-B14F-4D97-AF65-F5344CB8AC3E}">
        <p14:creationId xmlns:p14="http://schemas.microsoft.com/office/powerpoint/2010/main" val="109887325"/>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01448-1544-F2D0-A337-B7B37C597374}"/>
              </a:ext>
            </a:extLst>
          </p:cNvPr>
          <p:cNvSpPr>
            <a:spLocks noGrp="1"/>
          </p:cNvSpPr>
          <p:nvPr>
            <p:ph type="ctrTitle"/>
          </p:nvPr>
        </p:nvSpPr>
        <p:spPr>
          <a:xfrm>
            <a:off x="1068" y="148133"/>
            <a:ext cx="5741223" cy="689400"/>
          </a:xfrm>
        </p:spPr>
        <p:txBody>
          <a:bodyPr>
            <a:noAutofit/>
          </a:bodyPr>
          <a:lstStyle/>
          <a:p>
            <a:r>
              <a:rPr lang="en-US" sz="4900" b="0" dirty="0">
                <a:latin typeface="+mj-lt"/>
                <a:cs typeface="Arial"/>
              </a:rPr>
              <a:t>Weather vs. Climate</a:t>
            </a:r>
          </a:p>
        </p:txBody>
      </p:sp>
      <p:sp>
        <p:nvSpPr>
          <p:cNvPr id="6" name="TextBox 5">
            <a:extLst>
              <a:ext uri="{FF2B5EF4-FFF2-40B4-BE49-F238E27FC236}">
                <a16:creationId xmlns:a16="http://schemas.microsoft.com/office/drawing/2014/main" id="{C0096988-7DBA-229D-1658-5473967FAD06}"/>
              </a:ext>
            </a:extLst>
          </p:cNvPr>
          <p:cNvSpPr txBox="1"/>
          <p:nvPr/>
        </p:nvSpPr>
        <p:spPr>
          <a:xfrm>
            <a:off x="327493" y="1466002"/>
            <a:ext cx="7769506" cy="1138773"/>
          </a:xfrm>
          <a:prstGeom prst="rect">
            <a:avLst/>
          </a:prstGeom>
          <a:noFill/>
        </p:spPr>
        <p:txBody>
          <a:bodyPr wrap="square" lIns="91440" tIns="45720" rIns="91440" bIns="45720" rtlCol="0" anchor="t">
            <a:spAutoFit/>
          </a:bodyPr>
          <a:lstStyle/>
          <a:p>
            <a:pPr marL="457200" indent="-457200" defTabSz="457200">
              <a:buFont typeface="Arial"/>
              <a:buChar char="•"/>
            </a:pPr>
            <a:r>
              <a:rPr lang="en-US" sz="3400" dirty="0"/>
              <a:t>Weather is what I’m wearing today,</a:t>
            </a:r>
            <a:br>
              <a:rPr lang="en-US" sz="3400" dirty="0"/>
            </a:br>
            <a:r>
              <a:rPr lang="en-US" sz="3400" dirty="0"/>
              <a:t>climate is the clothes in my closet.</a:t>
            </a:r>
            <a:endParaRPr lang="en-US" dirty="0"/>
          </a:p>
        </p:txBody>
      </p:sp>
      <p:sp>
        <p:nvSpPr>
          <p:cNvPr id="7" name="TextBox 6">
            <a:extLst>
              <a:ext uri="{FF2B5EF4-FFF2-40B4-BE49-F238E27FC236}">
                <a16:creationId xmlns:a16="http://schemas.microsoft.com/office/drawing/2014/main" id="{5CC0B8E1-C55A-18BA-21CD-42AFA486D8E5}"/>
              </a:ext>
            </a:extLst>
          </p:cNvPr>
          <p:cNvSpPr txBox="1"/>
          <p:nvPr/>
        </p:nvSpPr>
        <p:spPr>
          <a:xfrm>
            <a:off x="327493" y="4288003"/>
            <a:ext cx="7769506" cy="1138773"/>
          </a:xfrm>
          <a:prstGeom prst="rect">
            <a:avLst/>
          </a:prstGeom>
          <a:noFill/>
        </p:spPr>
        <p:txBody>
          <a:bodyPr wrap="square" lIns="91440" tIns="45720" rIns="91440" bIns="45720" rtlCol="0" anchor="t">
            <a:spAutoFit/>
          </a:bodyPr>
          <a:lstStyle/>
          <a:p>
            <a:pPr marL="457200" indent="-457200" defTabSz="457200">
              <a:buFont typeface="Arial" panose="020B0604020202020204" pitchFamily="34" charset="0"/>
              <a:buChar char="•"/>
            </a:pPr>
            <a:r>
              <a:rPr lang="en-US" sz="3400"/>
              <a:t>Weather is your mood,</a:t>
            </a:r>
            <a:br>
              <a:rPr lang="en-US" sz="3400"/>
            </a:br>
            <a:r>
              <a:rPr lang="en-US" sz="3400"/>
              <a:t>climate is your personality.</a:t>
            </a:r>
            <a:endParaRPr lang="en-US"/>
          </a:p>
        </p:txBody>
      </p:sp>
      <p:sp>
        <p:nvSpPr>
          <p:cNvPr id="8" name="TextBox 7">
            <a:extLst>
              <a:ext uri="{FF2B5EF4-FFF2-40B4-BE49-F238E27FC236}">
                <a16:creationId xmlns:a16="http://schemas.microsoft.com/office/drawing/2014/main" id="{01F4D9A3-778E-9726-27EE-DE0F763200E7}"/>
              </a:ext>
            </a:extLst>
          </p:cNvPr>
          <p:cNvSpPr txBox="1"/>
          <p:nvPr/>
        </p:nvSpPr>
        <p:spPr>
          <a:xfrm>
            <a:off x="327493" y="2857848"/>
            <a:ext cx="7769506" cy="1138773"/>
          </a:xfrm>
          <a:prstGeom prst="rect">
            <a:avLst/>
          </a:prstGeom>
          <a:noFill/>
        </p:spPr>
        <p:txBody>
          <a:bodyPr wrap="square" lIns="91440" tIns="45720" rIns="91440" bIns="45720" rtlCol="0" anchor="t">
            <a:spAutoFit/>
          </a:bodyPr>
          <a:lstStyle/>
          <a:p>
            <a:pPr marL="457200" indent="-457200" defTabSz="457200">
              <a:buFont typeface="Arial"/>
              <a:buChar char="•"/>
            </a:pPr>
            <a:r>
              <a:rPr lang="en-US" sz="3400"/>
              <a:t>Weather is you're at bat,</a:t>
            </a:r>
            <a:br>
              <a:rPr lang="en-US" sz="3400"/>
            </a:br>
            <a:r>
              <a:rPr lang="en-US" sz="3400"/>
              <a:t>climate is your batting average.</a:t>
            </a:r>
            <a:endParaRPr lang="en-US"/>
          </a:p>
        </p:txBody>
      </p:sp>
      <p:pic>
        <p:nvPicPr>
          <p:cNvPr id="10" name="Picture 9" descr="Map of the U.S. showing the 30-year normal mean temperature in January from 1981 to 2010 in Fahrenheit. Most of the country ranges from 14 to 48 degrees.">
            <a:extLst>
              <a:ext uri="{FF2B5EF4-FFF2-40B4-BE49-F238E27FC236}">
                <a16:creationId xmlns:a16="http://schemas.microsoft.com/office/drawing/2014/main" id="{D4A56779-AD87-5FDE-5DE8-ED5271274AC5}"/>
              </a:ext>
            </a:extLst>
          </p:cNvPr>
          <p:cNvPicPr>
            <a:picLocks noChangeAspect="1"/>
          </p:cNvPicPr>
          <p:nvPr/>
        </p:nvPicPr>
        <p:blipFill>
          <a:blip r:embed="rId2"/>
          <a:srcRect l="457" t="2098" r="517"/>
          <a:stretch>
            <a:fillRect/>
          </a:stretch>
        </p:blipFill>
        <p:spPr>
          <a:xfrm>
            <a:off x="7606552" y="3256835"/>
            <a:ext cx="4571643" cy="3298262"/>
          </a:xfrm>
          <a:prstGeom prst="rect">
            <a:avLst/>
          </a:prstGeom>
        </p:spPr>
      </p:pic>
      <p:sp>
        <p:nvSpPr>
          <p:cNvPr id="4" name="TextBox 3">
            <a:extLst>
              <a:ext uri="{FF2B5EF4-FFF2-40B4-BE49-F238E27FC236}">
                <a16:creationId xmlns:a16="http://schemas.microsoft.com/office/drawing/2014/main" id="{C8FFA0BF-10AF-708A-A11A-A45488F54ED1}"/>
              </a:ext>
            </a:extLst>
          </p:cNvPr>
          <p:cNvSpPr txBox="1"/>
          <p:nvPr/>
        </p:nvSpPr>
        <p:spPr>
          <a:xfrm>
            <a:off x="7810117" y="5177"/>
            <a:ext cx="1641310" cy="338554"/>
          </a:xfrm>
          <a:prstGeom prst="rect">
            <a:avLst/>
          </a:prstGeom>
          <a:noFill/>
        </p:spPr>
        <p:txBody>
          <a:bodyPr wrap="square" lIns="91440" tIns="45720" rIns="91440" bIns="45720" rtlCol="0" anchor="t">
            <a:spAutoFit/>
          </a:bodyPr>
          <a:lstStyle/>
          <a:p>
            <a:pPr defTabSz="457200"/>
            <a:r>
              <a:rPr lang="en-US" sz="1600"/>
              <a:t>Real-time maps</a:t>
            </a:r>
          </a:p>
        </p:txBody>
      </p:sp>
      <p:sp>
        <p:nvSpPr>
          <p:cNvPr id="3" name="TextBox 2">
            <a:extLst>
              <a:ext uri="{FF2B5EF4-FFF2-40B4-BE49-F238E27FC236}">
                <a16:creationId xmlns:a16="http://schemas.microsoft.com/office/drawing/2014/main" id="{00AB46C4-EE15-F483-E49E-E17803281587}"/>
              </a:ext>
            </a:extLst>
          </p:cNvPr>
          <p:cNvSpPr txBox="1"/>
          <p:nvPr/>
        </p:nvSpPr>
        <p:spPr>
          <a:xfrm>
            <a:off x="9892202" y="37374"/>
            <a:ext cx="2156464" cy="307777"/>
          </a:xfrm>
          <a:prstGeom prst="rect">
            <a:avLst/>
          </a:prstGeom>
          <a:noFill/>
        </p:spPr>
        <p:txBody>
          <a:bodyPr wrap="square" lIns="91440" tIns="45720" rIns="91440" bIns="45720" rtlCol="0" anchor="t">
            <a:spAutoFit/>
          </a:bodyPr>
          <a:lstStyle/>
          <a:p>
            <a:pPr defTabSz="457200"/>
            <a:r>
              <a:rPr lang="en-US" sz="1400" dirty="0"/>
              <a:t>Nebraska </a:t>
            </a:r>
            <a:r>
              <a:rPr lang="en-US" sz="1400" dirty="0" err="1"/>
              <a:t>Mesonet</a:t>
            </a:r>
            <a:r>
              <a:rPr lang="en-US" sz="1400" dirty="0"/>
              <a:t>, 2025</a:t>
            </a:r>
          </a:p>
        </p:txBody>
      </p:sp>
      <p:sp>
        <p:nvSpPr>
          <p:cNvPr id="5" name="TextBox 4">
            <a:extLst>
              <a:ext uri="{FF2B5EF4-FFF2-40B4-BE49-F238E27FC236}">
                <a16:creationId xmlns:a16="http://schemas.microsoft.com/office/drawing/2014/main" id="{2FCE45A7-7EC2-7976-07DE-CB6EF2CC1608}"/>
              </a:ext>
            </a:extLst>
          </p:cNvPr>
          <p:cNvSpPr txBox="1"/>
          <p:nvPr/>
        </p:nvSpPr>
        <p:spPr>
          <a:xfrm>
            <a:off x="8378934" y="6509008"/>
            <a:ext cx="3057985" cy="307777"/>
          </a:xfrm>
          <a:prstGeom prst="rect">
            <a:avLst/>
          </a:prstGeom>
          <a:noFill/>
        </p:spPr>
        <p:txBody>
          <a:bodyPr wrap="square" lIns="91440" tIns="45720" rIns="91440" bIns="45720" rtlCol="0" anchor="t">
            <a:spAutoFit/>
          </a:bodyPr>
          <a:lstStyle/>
          <a:p>
            <a:pPr defTabSz="457200"/>
            <a:r>
              <a:rPr lang="en-US" sz="1400" dirty="0"/>
              <a:t>PRISM Oregon State University, 2025</a:t>
            </a:r>
          </a:p>
        </p:txBody>
      </p:sp>
      <p:pic>
        <p:nvPicPr>
          <p:cNvPr id="9" name="Picture 8">
            <a:extLst>
              <a:ext uri="{FF2B5EF4-FFF2-40B4-BE49-F238E27FC236}">
                <a16:creationId xmlns:a16="http://schemas.microsoft.com/office/drawing/2014/main" id="{8DE79B24-48CA-3538-2311-5E5C4E63AA71}"/>
              </a:ext>
            </a:extLst>
          </p:cNvPr>
          <p:cNvPicPr>
            <a:picLocks noChangeAspect="1"/>
          </p:cNvPicPr>
          <p:nvPr/>
        </p:nvPicPr>
        <p:blipFill>
          <a:blip r:embed="rId3">
            <a:extLst>
              <a:ext uri="{28A0092B-C50C-407E-A947-70E740481C1C}">
                <a14:useLocalDpi xmlns:a14="http://schemas.microsoft.com/office/drawing/2010/main" val="0"/>
              </a:ext>
            </a:extLst>
          </a:blip>
          <a:srcRect l="6480" r="6480"/>
          <a:stretch/>
        </p:blipFill>
        <p:spPr>
          <a:xfrm>
            <a:off x="7514897" y="343731"/>
            <a:ext cx="4663298" cy="2961911"/>
          </a:xfrm>
          <a:prstGeom prst="rect">
            <a:avLst/>
          </a:prstGeom>
        </p:spPr>
      </p:pic>
    </p:spTree>
    <p:extLst>
      <p:ext uri="{BB962C8B-B14F-4D97-AF65-F5344CB8AC3E}">
        <p14:creationId xmlns:p14="http://schemas.microsoft.com/office/powerpoint/2010/main" val="267705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E68CF-DCDC-3F0E-13A0-9A23B458ED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4D2D23-B87E-D524-90C7-DE3E8A25C924}"/>
              </a:ext>
            </a:extLst>
          </p:cNvPr>
          <p:cNvSpPr>
            <a:spLocks noGrp="1"/>
          </p:cNvSpPr>
          <p:nvPr>
            <p:ph type="ctrTitle"/>
          </p:nvPr>
        </p:nvSpPr>
        <p:spPr>
          <a:xfrm>
            <a:off x="-1231" y="-2092"/>
            <a:ext cx="9702549" cy="823913"/>
          </a:xfrm>
        </p:spPr>
        <p:txBody>
          <a:bodyPr>
            <a:normAutofit fontScale="90000"/>
          </a:bodyPr>
          <a:lstStyle/>
          <a:p>
            <a:r>
              <a:rPr lang="en-US" b="0" dirty="0">
                <a:latin typeface="Aptos Display"/>
                <a:ea typeface="Avenir Book" charset="0"/>
                <a:cs typeface="Avenir Book" charset="0"/>
              </a:rPr>
              <a:t>Soil Moisture and Vegetation Health</a:t>
            </a:r>
            <a:endParaRPr lang="en-US" b="0" dirty="0"/>
          </a:p>
        </p:txBody>
      </p:sp>
      <p:sp>
        <p:nvSpPr>
          <p:cNvPr id="6" name="Footer Placeholder 4">
            <a:extLst>
              <a:ext uri="{FF2B5EF4-FFF2-40B4-BE49-F238E27FC236}">
                <a16:creationId xmlns:a16="http://schemas.microsoft.com/office/drawing/2014/main" id="{6C1AE492-AA3C-3286-4527-87BE69F80708}"/>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pic>
        <p:nvPicPr>
          <p:cNvPr id="4" name="Picture 3" descr="Soil moisture map for the central U.S. on October 16, 2024, showing very dry areas in red and very wet areas in blue. Most of the Midwest ranges fall in the two driest categories being 2-5% wet.">
            <a:extLst>
              <a:ext uri="{FF2B5EF4-FFF2-40B4-BE49-F238E27FC236}">
                <a16:creationId xmlns:a16="http://schemas.microsoft.com/office/drawing/2014/main" id="{52D36203-4172-5EE2-8862-C34A2E660D37}"/>
              </a:ext>
            </a:extLst>
          </p:cNvPr>
          <p:cNvPicPr>
            <a:picLocks noChangeAspect="1"/>
          </p:cNvPicPr>
          <p:nvPr/>
        </p:nvPicPr>
        <p:blipFill>
          <a:blip r:embed="rId2"/>
          <a:stretch>
            <a:fillRect/>
          </a:stretch>
        </p:blipFill>
        <p:spPr>
          <a:xfrm>
            <a:off x="75106" y="1513593"/>
            <a:ext cx="6335872" cy="4400094"/>
          </a:xfrm>
          <a:prstGeom prst="rect">
            <a:avLst/>
          </a:prstGeom>
        </p:spPr>
      </p:pic>
      <p:pic>
        <p:nvPicPr>
          <p:cNvPr id="5" name="Picture 2" descr="Quick drought response index for October 13, 2024. Almost the entire U.S. aside from the Southeast is nearing average but is slightly dry. The Southeast is nearing average but is slightly wetter than the historical average.">
            <a:extLst>
              <a:ext uri="{FF2B5EF4-FFF2-40B4-BE49-F238E27FC236}">
                <a16:creationId xmlns:a16="http://schemas.microsoft.com/office/drawing/2014/main" id="{02A462F2-A330-6A61-4F45-9E40F0882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57" t="4471" r="2693" b="3309"/>
          <a:stretch>
            <a:fillRect/>
          </a:stretch>
        </p:blipFill>
        <p:spPr bwMode="auto">
          <a:xfrm>
            <a:off x="6409467" y="1712451"/>
            <a:ext cx="5678812" cy="42075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7A74FC8-25CE-A816-8E31-034354A7A958}"/>
              </a:ext>
            </a:extLst>
          </p:cNvPr>
          <p:cNvSpPr txBox="1"/>
          <p:nvPr/>
        </p:nvSpPr>
        <p:spPr>
          <a:xfrm>
            <a:off x="8388336" y="5919056"/>
            <a:ext cx="1724286" cy="369332"/>
          </a:xfrm>
          <a:prstGeom prst="rect">
            <a:avLst/>
          </a:prstGeom>
          <a:noFill/>
        </p:spPr>
        <p:txBody>
          <a:bodyPr wrap="square" lIns="91440" tIns="45720" rIns="91440" bIns="45720" anchor="t">
            <a:spAutoFit/>
          </a:bodyPr>
          <a:lstStyle/>
          <a:p>
            <a:r>
              <a:rPr lang="en-US" dirty="0">
                <a:latin typeface="Aptos"/>
              </a:rPr>
              <a:t>Source, UNL</a:t>
            </a:r>
          </a:p>
        </p:txBody>
      </p:sp>
      <p:sp>
        <p:nvSpPr>
          <p:cNvPr id="9" name="TextBox 8">
            <a:extLst>
              <a:ext uri="{FF2B5EF4-FFF2-40B4-BE49-F238E27FC236}">
                <a16:creationId xmlns:a16="http://schemas.microsoft.com/office/drawing/2014/main" id="{26B6192C-D721-40CC-C9EF-91F707713C5A}"/>
              </a:ext>
            </a:extLst>
          </p:cNvPr>
          <p:cNvSpPr txBox="1"/>
          <p:nvPr/>
        </p:nvSpPr>
        <p:spPr>
          <a:xfrm>
            <a:off x="2380341" y="5910470"/>
            <a:ext cx="1724286" cy="369332"/>
          </a:xfrm>
          <a:prstGeom prst="rect">
            <a:avLst/>
          </a:prstGeom>
          <a:noFill/>
        </p:spPr>
        <p:txBody>
          <a:bodyPr wrap="square" lIns="91440" tIns="45720" rIns="91440" bIns="45720" anchor="t">
            <a:spAutoFit/>
          </a:bodyPr>
          <a:lstStyle/>
          <a:p>
            <a:r>
              <a:rPr lang="en-US" dirty="0">
                <a:latin typeface="Aptos"/>
              </a:rPr>
              <a:t>Source, NASA</a:t>
            </a:r>
          </a:p>
        </p:txBody>
      </p:sp>
    </p:spTree>
    <p:extLst>
      <p:ext uri="{BB962C8B-B14F-4D97-AF65-F5344CB8AC3E}">
        <p14:creationId xmlns:p14="http://schemas.microsoft.com/office/powerpoint/2010/main" val="264680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6D862-4E1E-BC8E-366E-B25B87693F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E92673-7485-3628-D428-96684D8ADB2B}"/>
              </a:ext>
            </a:extLst>
          </p:cNvPr>
          <p:cNvSpPr>
            <a:spLocks noGrp="1"/>
          </p:cNvSpPr>
          <p:nvPr>
            <p:ph type="ctrTitle"/>
          </p:nvPr>
        </p:nvSpPr>
        <p:spPr>
          <a:xfrm>
            <a:off x="-1230" y="-3299"/>
            <a:ext cx="3228730" cy="804863"/>
          </a:xfrm>
        </p:spPr>
        <p:txBody>
          <a:bodyPr>
            <a:normAutofit fontScale="90000"/>
          </a:bodyPr>
          <a:lstStyle/>
          <a:p>
            <a:r>
              <a:rPr lang="en-US" b="0" dirty="0">
                <a:latin typeface="Aptos Display"/>
                <a:ea typeface="Avenir Book" charset="0"/>
                <a:cs typeface="Avenir Book" charset="0"/>
              </a:rPr>
              <a:t>Fire Safety</a:t>
            </a:r>
            <a:endParaRPr lang="en-US" b="0" dirty="0"/>
          </a:p>
        </p:txBody>
      </p:sp>
      <p:sp>
        <p:nvSpPr>
          <p:cNvPr id="6" name="Footer Placeholder 4">
            <a:extLst>
              <a:ext uri="{FF2B5EF4-FFF2-40B4-BE49-F238E27FC236}">
                <a16:creationId xmlns:a16="http://schemas.microsoft.com/office/drawing/2014/main" id="{0590E16C-097B-9A3E-62F8-EFB74F905595}"/>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pic>
        <p:nvPicPr>
          <p:cNvPr id="4" name="Picture 3" descr="A poster of fire safety during harvest in 4 steps. Number one is monitor weather conditions. Avoid harvest during extreme fire weather. Conditions are most dangerous between 2 to 4 P.M. Number two is be harvest ready, Carry a 10 pound ABC fire extinguisher in the combine cab. Keep a charged cell phone handy, Number three is keep equipment clean. Regularly clean your combine, especially around the engine and exhaust areas. Step four is park smart. If parking in the field, choose fire-resistant surfaces. Create firebreaks by disking areas around parked equipment. ">
            <a:extLst>
              <a:ext uri="{FF2B5EF4-FFF2-40B4-BE49-F238E27FC236}">
                <a16:creationId xmlns:a16="http://schemas.microsoft.com/office/drawing/2014/main" id="{93DF1298-9C8F-EA2D-5294-7705C9B8B869}"/>
              </a:ext>
            </a:extLst>
          </p:cNvPr>
          <p:cNvPicPr>
            <a:picLocks noChangeAspect="1"/>
          </p:cNvPicPr>
          <p:nvPr/>
        </p:nvPicPr>
        <p:blipFill>
          <a:blip r:embed="rId2"/>
          <a:srcRect l="2481" t="1847" r="4630" b="1663"/>
          <a:stretch>
            <a:fillRect/>
          </a:stretch>
        </p:blipFill>
        <p:spPr>
          <a:xfrm>
            <a:off x="7295524" y="401519"/>
            <a:ext cx="4892346" cy="6351154"/>
          </a:xfrm>
          <a:prstGeom prst="rect">
            <a:avLst/>
          </a:prstGeom>
        </p:spPr>
      </p:pic>
      <p:pic>
        <p:nvPicPr>
          <p:cNvPr id="5" name="Picture 4" descr="Nebraska fire danger map on April 10th, 2025. The entire state aside from counties on the east and west borders are in extreme drought. ">
            <a:extLst>
              <a:ext uri="{FF2B5EF4-FFF2-40B4-BE49-F238E27FC236}">
                <a16:creationId xmlns:a16="http://schemas.microsoft.com/office/drawing/2014/main" id="{790E1730-F57C-7991-741A-54E48D35B9EC}"/>
              </a:ext>
            </a:extLst>
          </p:cNvPr>
          <p:cNvPicPr>
            <a:picLocks noChangeAspect="1"/>
          </p:cNvPicPr>
          <p:nvPr/>
        </p:nvPicPr>
        <p:blipFill>
          <a:blip r:embed="rId3"/>
          <a:srcRect l="916" r="1985" b="-253"/>
          <a:stretch>
            <a:fillRect/>
          </a:stretch>
        </p:blipFill>
        <p:spPr>
          <a:xfrm>
            <a:off x="73897" y="1173590"/>
            <a:ext cx="7220681" cy="4510829"/>
          </a:xfrm>
          <a:prstGeom prst="rect">
            <a:avLst/>
          </a:prstGeom>
        </p:spPr>
      </p:pic>
      <p:sp>
        <p:nvSpPr>
          <p:cNvPr id="7" name="TextBox 6">
            <a:extLst>
              <a:ext uri="{FF2B5EF4-FFF2-40B4-BE49-F238E27FC236}">
                <a16:creationId xmlns:a16="http://schemas.microsoft.com/office/drawing/2014/main" id="{2E94BF9E-84BA-C1EF-0CA1-809566095902}"/>
              </a:ext>
            </a:extLst>
          </p:cNvPr>
          <p:cNvSpPr txBox="1"/>
          <p:nvPr/>
        </p:nvSpPr>
        <p:spPr>
          <a:xfrm>
            <a:off x="8839097" y="37704"/>
            <a:ext cx="2518482" cy="369332"/>
          </a:xfrm>
          <a:prstGeom prst="rect">
            <a:avLst/>
          </a:prstGeom>
          <a:noFill/>
        </p:spPr>
        <p:txBody>
          <a:bodyPr wrap="square" lIns="91440" tIns="45720" rIns="91440" bIns="45720" anchor="t">
            <a:spAutoFit/>
          </a:bodyPr>
          <a:lstStyle/>
          <a:p>
            <a:r>
              <a:rPr lang="en-US" dirty="0">
                <a:latin typeface="Aptos"/>
              </a:rPr>
              <a:t>UNL </a:t>
            </a:r>
            <a:r>
              <a:rPr lang="en-US" dirty="0" err="1">
                <a:latin typeface="Aptos"/>
              </a:rPr>
              <a:t>CropWatch</a:t>
            </a:r>
            <a:r>
              <a:rPr lang="en-US" dirty="0">
                <a:latin typeface="Aptos"/>
              </a:rPr>
              <a:t>, 2025</a:t>
            </a:r>
          </a:p>
        </p:txBody>
      </p:sp>
      <p:sp>
        <p:nvSpPr>
          <p:cNvPr id="9" name="TextBox 8">
            <a:extLst>
              <a:ext uri="{FF2B5EF4-FFF2-40B4-BE49-F238E27FC236}">
                <a16:creationId xmlns:a16="http://schemas.microsoft.com/office/drawing/2014/main" id="{58BC5D0D-58F1-04B7-B589-74357179D007}"/>
              </a:ext>
            </a:extLst>
          </p:cNvPr>
          <p:cNvSpPr txBox="1"/>
          <p:nvPr/>
        </p:nvSpPr>
        <p:spPr>
          <a:xfrm>
            <a:off x="2831102" y="5695822"/>
            <a:ext cx="1724286" cy="369332"/>
          </a:xfrm>
          <a:prstGeom prst="rect">
            <a:avLst/>
          </a:prstGeom>
          <a:noFill/>
        </p:spPr>
        <p:txBody>
          <a:bodyPr wrap="square" lIns="91440" tIns="45720" rIns="91440" bIns="45720" anchor="t">
            <a:spAutoFit/>
          </a:bodyPr>
          <a:lstStyle/>
          <a:p>
            <a:r>
              <a:rPr lang="en-US" dirty="0">
                <a:latin typeface="Aptos"/>
              </a:rPr>
              <a:t>Source, NEMA</a:t>
            </a:r>
          </a:p>
        </p:txBody>
      </p:sp>
    </p:spTree>
    <p:extLst>
      <p:ext uri="{BB962C8B-B14F-4D97-AF65-F5344CB8AC3E}">
        <p14:creationId xmlns:p14="http://schemas.microsoft.com/office/powerpoint/2010/main" val="2505796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6F2C5-B1AD-8807-ADDA-A7F8096E7F4C}"/>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6B091B65-CD84-D798-DD5E-DE4A3179699D}"/>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sp>
        <p:nvSpPr>
          <p:cNvPr id="4" name="Title 1">
            <a:extLst>
              <a:ext uri="{FF2B5EF4-FFF2-40B4-BE49-F238E27FC236}">
                <a16:creationId xmlns:a16="http://schemas.microsoft.com/office/drawing/2014/main" id="{BD71DB88-EFA4-235C-04A8-B0CDB4B1D3BF}"/>
              </a:ext>
            </a:extLst>
          </p:cNvPr>
          <p:cNvSpPr txBox="1">
            <a:spLocks noGrp="1"/>
          </p:cNvSpPr>
          <p:nvPr>
            <p:ph type="title" idx="4294967295"/>
          </p:nvPr>
        </p:nvSpPr>
        <p:spPr>
          <a:xfrm>
            <a:off x="2794" y="122862"/>
            <a:ext cx="3988450" cy="7619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900" b="0" i="0" u="none" strike="noStrike" kern="1200" cap="none" spc="0" normalizeH="0" baseline="0" noProof="0" dirty="0">
                <a:ln>
                  <a:noFill/>
                </a:ln>
                <a:effectLst/>
                <a:uLnTx/>
                <a:uFillTx/>
                <a:latin typeface="Aptos Display"/>
                <a:ea typeface="+mj-ea"/>
                <a:cs typeface="Arial"/>
              </a:rPr>
              <a:t>Data Sources</a:t>
            </a:r>
            <a:endParaRPr lang="en-US" sz="4900" b="0" i="0" u="none" strike="noStrike" kern="1200" cap="none" spc="0" normalizeH="0" baseline="0" noProof="0" dirty="0">
              <a:ln>
                <a:noFill/>
              </a:ln>
              <a:effectLst/>
              <a:uLnTx/>
              <a:uFillTx/>
              <a:latin typeface="Arial" panose="020B0604020202020204" pitchFamily="34" charset="0"/>
              <a:cs typeface="Arial"/>
            </a:endParaRPr>
          </a:p>
        </p:txBody>
      </p:sp>
      <p:sp>
        <p:nvSpPr>
          <p:cNvPr id="7" name="TextBox 6">
            <a:extLst>
              <a:ext uri="{FF2B5EF4-FFF2-40B4-BE49-F238E27FC236}">
                <a16:creationId xmlns:a16="http://schemas.microsoft.com/office/drawing/2014/main" id="{0993CA91-4663-1BB2-7333-0B7921318765}"/>
              </a:ext>
            </a:extLst>
          </p:cNvPr>
          <p:cNvSpPr txBox="1"/>
          <p:nvPr/>
        </p:nvSpPr>
        <p:spPr>
          <a:xfrm>
            <a:off x="2027673" y="886134"/>
            <a:ext cx="2516554" cy="523220"/>
          </a:xfrm>
          <a:prstGeom prst="rect">
            <a:avLst/>
          </a:prstGeom>
          <a:noFill/>
        </p:spPr>
        <p:txBody>
          <a:bodyPr wrap="square" lIns="91440" tIns="45720" rIns="91440" bIns="45720" rtlCol="0" anchor="t">
            <a:spAutoFit/>
          </a:bodyPr>
          <a:lstStyle/>
          <a:p>
            <a:r>
              <a:rPr lang="en-US" sz="2800" dirty="0">
                <a:latin typeface="Aptos"/>
                <a:hlinkClick r:id="rId3">
                  <a:extLst>
                    <a:ext uri="{A12FA001-AC4F-418D-AE19-62706E023703}">
                      <ahyp:hlinkClr xmlns:ahyp="http://schemas.microsoft.com/office/drawing/2018/hyperlinkcolor" val="tx"/>
                    </a:ext>
                  </a:extLst>
                </a:hlinkClick>
              </a:rPr>
              <a:t>ACIS</a:t>
            </a:r>
          </a:p>
        </p:txBody>
      </p:sp>
      <p:pic>
        <p:nvPicPr>
          <p:cNvPr id="8" name="Picture 7">
            <a:extLst>
              <a:ext uri="{FF2B5EF4-FFF2-40B4-BE49-F238E27FC236}">
                <a16:creationId xmlns:a16="http://schemas.microsoft.com/office/drawing/2014/main" id="{6EB71E58-CD75-D2C5-7595-5F106181D988}"/>
              </a:ext>
            </a:extLst>
          </p:cNvPr>
          <p:cNvPicPr>
            <a:picLocks noChangeAspect="1"/>
          </p:cNvPicPr>
          <p:nvPr/>
        </p:nvPicPr>
        <p:blipFill>
          <a:blip r:embed="rId4"/>
          <a:srcRect/>
          <a:stretch/>
        </p:blipFill>
        <p:spPr>
          <a:xfrm>
            <a:off x="141766" y="1463326"/>
            <a:ext cx="5490222" cy="3926578"/>
          </a:xfrm>
          <a:prstGeom prst="rect">
            <a:avLst/>
          </a:prstGeom>
        </p:spPr>
      </p:pic>
      <p:sp>
        <p:nvSpPr>
          <p:cNvPr id="9" name="TextBox 8">
            <a:extLst>
              <a:ext uri="{FF2B5EF4-FFF2-40B4-BE49-F238E27FC236}">
                <a16:creationId xmlns:a16="http://schemas.microsoft.com/office/drawing/2014/main" id="{CCF5FD6F-162E-5B41-A143-2D376B541BC1}"/>
              </a:ext>
            </a:extLst>
          </p:cNvPr>
          <p:cNvSpPr txBox="1"/>
          <p:nvPr/>
        </p:nvSpPr>
        <p:spPr>
          <a:xfrm>
            <a:off x="3279844" y="5390214"/>
            <a:ext cx="6221046" cy="1200329"/>
          </a:xfrm>
          <a:prstGeom prst="rect">
            <a:avLst/>
          </a:prstGeom>
          <a:noFill/>
        </p:spPr>
        <p:txBody>
          <a:bodyPr wrap="square" lIns="91440" tIns="45720" rIns="91440" bIns="45720" anchor="t">
            <a:spAutoFit/>
          </a:bodyPr>
          <a:lstStyle/>
          <a:p>
            <a:endParaRPr lang="en-US"/>
          </a:p>
          <a:p>
            <a:r>
              <a:rPr lang="en-US">
                <a:ea typeface="+mn-lt"/>
                <a:cs typeface="+mn-lt"/>
                <a:hlinkClick r:id="rId5">
                  <a:extLst>
                    <a:ext uri="{A12FA001-AC4F-418D-AE19-62706E023703}">
                      <ahyp:hlinkClr xmlns:ahyp="http://schemas.microsoft.com/office/drawing/2018/hyperlinkcolor" val="tx"/>
                    </a:ext>
                  </a:extLst>
                </a:hlinkClick>
              </a:rPr>
              <a:t>https://www.youtube.com/watch?v=MLi6LYcIiSc</a:t>
            </a:r>
            <a:endParaRPr lang="en-US">
              <a:hlinkClick r:id="rId5">
                <a:extLst>
                  <a:ext uri="{A12FA001-AC4F-418D-AE19-62706E023703}">
                    <ahyp:hlinkClr xmlns:ahyp="http://schemas.microsoft.com/office/drawing/2018/hyperlinkcolor" val="tx"/>
                  </a:ext>
                </a:extLst>
              </a:hlinkClick>
            </a:endParaRPr>
          </a:p>
          <a:p>
            <a:endParaRPr lang="en-US"/>
          </a:p>
          <a:p>
            <a:endParaRPr lang="en-US"/>
          </a:p>
        </p:txBody>
      </p:sp>
      <p:pic>
        <p:nvPicPr>
          <p:cNvPr id="11" name="Picture 10" descr="A screenshot of a computer&#10;&#10;AI-generated content may be incorrect.">
            <a:extLst>
              <a:ext uri="{FF2B5EF4-FFF2-40B4-BE49-F238E27FC236}">
                <a16:creationId xmlns:a16="http://schemas.microsoft.com/office/drawing/2014/main" id="{9F506275-EB6A-B55D-FBD4-C57D57231D5E}"/>
              </a:ext>
            </a:extLst>
          </p:cNvPr>
          <p:cNvPicPr>
            <a:picLocks noChangeAspect="1"/>
          </p:cNvPicPr>
          <p:nvPr/>
        </p:nvPicPr>
        <p:blipFill>
          <a:blip r:embed="rId6"/>
          <a:stretch>
            <a:fillRect/>
          </a:stretch>
        </p:blipFill>
        <p:spPr>
          <a:xfrm>
            <a:off x="5801471" y="1415737"/>
            <a:ext cx="6221046" cy="3926578"/>
          </a:xfrm>
          <a:prstGeom prst="rect">
            <a:avLst/>
          </a:prstGeom>
        </p:spPr>
      </p:pic>
      <p:sp>
        <p:nvSpPr>
          <p:cNvPr id="12" name="TextBox 11">
            <a:extLst>
              <a:ext uri="{FF2B5EF4-FFF2-40B4-BE49-F238E27FC236}">
                <a16:creationId xmlns:a16="http://schemas.microsoft.com/office/drawing/2014/main" id="{B3F01492-557A-1E7A-9F9F-A2A062267942}"/>
              </a:ext>
            </a:extLst>
          </p:cNvPr>
          <p:cNvSpPr txBox="1"/>
          <p:nvPr/>
        </p:nvSpPr>
        <p:spPr>
          <a:xfrm>
            <a:off x="7385060" y="880505"/>
            <a:ext cx="3466123" cy="523220"/>
          </a:xfrm>
          <a:prstGeom prst="rect">
            <a:avLst/>
          </a:prstGeom>
          <a:noFill/>
        </p:spPr>
        <p:txBody>
          <a:bodyPr wrap="square" lIns="91440" tIns="45720" rIns="91440" bIns="45720" rtlCol="0" anchor="t">
            <a:spAutoFit/>
          </a:bodyPr>
          <a:lstStyle/>
          <a:p>
            <a:r>
              <a:rPr lang="en-US" sz="2800">
                <a:latin typeface="Aptos"/>
                <a:hlinkClick r:id="rId7">
                  <a:extLst>
                    <a:ext uri="{A12FA001-AC4F-418D-AE19-62706E023703}">
                      <ahyp:hlinkClr xmlns:ahyp="http://schemas.microsoft.com/office/drawing/2018/hyperlinkcolor" val="tx"/>
                    </a:ext>
                  </a:extLst>
                </a:hlinkClick>
              </a:rPr>
              <a:t>Climate at a Glance</a:t>
            </a:r>
          </a:p>
        </p:txBody>
      </p:sp>
    </p:spTree>
    <p:extLst>
      <p:ext uri="{BB962C8B-B14F-4D97-AF65-F5344CB8AC3E}">
        <p14:creationId xmlns:p14="http://schemas.microsoft.com/office/powerpoint/2010/main" val="2088277764"/>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68EFB-873F-88B3-2138-F0FE788FFD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36F82D-3571-05F4-CF8D-CB60EB07D41C}"/>
              </a:ext>
            </a:extLst>
          </p:cNvPr>
          <p:cNvSpPr>
            <a:spLocks noGrp="1"/>
          </p:cNvSpPr>
          <p:nvPr>
            <p:ph type="ctrTitle"/>
          </p:nvPr>
        </p:nvSpPr>
        <p:spPr>
          <a:xfrm>
            <a:off x="1303" y="108094"/>
            <a:ext cx="7076824" cy="798513"/>
          </a:xfrm>
        </p:spPr>
        <p:txBody>
          <a:bodyPr>
            <a:normAutofit/>
          </a:bodyPr>
          <a:lstStyle/>
          <a:p>
            <a:r>
              <a:rPr lang="en-US" sz="4900" b="0" dirty="0">
                <a:latin typeface="Aptos Display"/>
                <a:cs typeface="Arial"/>
              </a:rPr>
              <a:t>Annual temperature trend</a:t>
            </a:r>
            <a:endParaRPr lang="en-US" sz="4900" b="0" dirty="0">
              <a:latin typeface="Aptos Display"/>
            </a:endParaRPr>
          </a:p>
        </p:txBody>
      </p:sp>
      <p:sp>
        <p:nvSpPr>
          <p:cNvPr id="6" name="Footer Placeholder 4">
            <a:extLst>
              <a:ext uri="{FF2B5EF4-FFF2-40B4-BE49-F238E27FC236}">
                <a16:creationId xmlns:a16="http://schemas.microsoft.com/office/drawing/2014/main" id="{ABFBFA30-F709-790F-2A25-F49E159BE4E0}"/>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pic>
        <p:nvPicPr>
          <p:cNvPr id="4" name="Picture 3" descr="Nebraska statewide annual temperature anomaly in Fahrenheit, with respect to 20th century average. There is a midline at 0 degrees with anomaly bars at each event going above or below 0 based on the anomaly. Anomalies are shown from 1900 to 2020. ">
            <a:extLst>
              <a:ext uri="{FF2B5EF4-FFF2-40B4-BE49-F238E27FC236}">
                <a16:creationId xmlns:a16="http://schemas.microsoft.com/office/drawing/2014/main" id="{1EE3B519-64AE-FB99-723A-B00A65A7C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3844" y="770754"/>
            <a:ext cx="8855475" cy="5352169"/>
          </a:xfrm>
          <a:prstGeom prst="rect">
            <a:avLst/>
          </a:prstGeom>
        </p:spPr>
      </p:pic>
      <p:sp>
        <p:nvSpPr>
          <p:cNvPr id="5" name="TextBox 4">
            <a:extLst>
              <a:ext uri="{FF2B5EF4-FFF2-40B4-BE49-F238E27FC236}">
                <a16:creationId xmlns:a16="http://schemas.microsoft.com/office/drawing/2014/main" id="{22782719-2D17-2591-F88A-2AD24E67958E}"/>
              </a:ext>
            </a:extLst>
          </p:cNvPr>
          <p:cNvSpPr txBox="1"/>
          <p:nvPr/>
        </p:nvSpPr>
        <p:spPr>
          <a:xfrm>
            <a:off x="10470420" y="6369817"/>
            <a:ext cx="1724286" cy="369332"/>
          </a:xfrm>
          <a:prstGeom prst="rect">
            <a:avLst/>
          </a:prstGeom>
          <a:noFill/>
        </p:spPr>
        <p:txBody>
          <a:bodyPr wrap="square" lIns="91440" tIns="45720" rIns="91440" bIns="45720" anchor="t">
            <a:spAutoFit/>
          </a:bodyPr>
          <a:lstStyle/>
          <a:p>
            <a:r>
              <a:rPr lang="en-US" dirty="0">
                <a:latin typeface="Aptos"/>
              </a:rPr>
              <a:t>Source, NCEI</a:t>
            </a:r>
          </a:p>
        </p:txBody>
      </p:sp>
    </p:spTree>
    <p:extLst>
      <p:ext uri="{BB962C8B-B14F-4D97-AF65-F5344CB8AC3E}">
        <p14:creationId xmlns:p14="http://schemas.microsoft.com/office/powerpoint/2010/main" val="3848152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17966-7141-8A0B-C9C3-A448244F95C1}"/>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942C9F21-58F3-091D-5D34-66BC3BEB609B}"/>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sp>
        <p:nvSpPr>
          <p:cNvPr id="4" name="Title 1">
            <a:extLst>
              <a:ext uri="{FF2B5EF4-FFF2-40B4-BE49-F238E27FC236}">
                <a16:creationId xmlns:a16="http://schemas.microsoft.com/office/drawing/2014/main" id="{CE370DF0-85EC-7BD4-99FF-9349E2DDE224}"/>
              </a:ext>
            </a:extLst>
          </p:cNvPr>
          <p:cNvSpPr>
            <a:spLocks noGrp="1"/>
          </p:cNvSpPr>
          <p:nvPr>
            <p:ph type="ctrTitle"/>
          </p:nvPr>
        </p:nvSpPr>
        <p:spPr>
          <a:xfrm>
            <a:off x="1303" y="2261"/>
            <a:ext cx="7140324" cy="862013"/>
          </a:xfrm>
        </p:spPr>
        <p:txBody>
          <a:bodyPr>
            <a:normAutofit/>
          </a:bodyPr>
          <a:lstStyle/>
          <a:p>
            <a:r>
              <a:rPr lang="en-US" sz="4900" b="0" dirty="0">
                <a:latin typeface="Aptos Display"/>
                <a:ea typeface="Avenir Book" charset="0"/>
                <a:cs typeface="Avenir Book" charset="0"/>
              </a:rPr>
              <a:t>Annual precipitation trend</a:t>
            </a:r>
            <a:endParaRPr lang="en-US" sz="4900" b="0" dirty="0"/>
          </a:p>
        </p:txBody>
      </p:sp>
      <p:pic>
        <p:nvPicPr>
          <p:cNvPr id="7" name="Picture 6" descr="Nebraska statewide annual precipitation anomaly in inches, with respect to 20th century average. There is a midline at 0 inches with anomaly bars at each event going above or below 0 based on the precipitation anomaly. Anomalies are shown from 1900 to 2020. ">
            <a:extLst>
              <a:ext uri="{FF2B5EF4-FFF2-40B4-BE49-F238E27FC236}">
                <a16:creationId xmlns:a16="http://schemas.microsoft.com/office/drawing/2014/main" id="{0932A884-C46A-1933-AE48-BF4A65B037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8164" y="864274"/>
            <a:ext cx="9018079" cy="5275766"/>
          </a:xfrm>
          <a:prstGeom prst="rect">
            <a:avLst/>
          </a:prstGeom>
        </p:spPr>
      </p:pic>
      <p:sp>
        <p:nvSpPr>
          <p:cNvPr id="3" name="TextBox 2">
            <a:extLst>
              <a:ext uri="{FF2B5EF4-FFF2-40B4-BE49-F238E27FC236}">
                <a16:creationId xmlns:a16="http://schemas.microsoft.com/office/drawing/2014/main" id="{7063B720-616A-A71C-63B5-EC4D967F5101}"/>
              </a:ext>
            </a:extLst>
          </p:cNvPr>
          <p:cNvSpPr txBox="1"/>
          <p:nvPr/>
        </p:nvSpPr>
        <p:spPr>
          <a:xfrm>
            <a:off x="10363097" y="6294690"/>
            <a:ext cx="1724286" cy="369332"/>
          </a:xfrm>
          <a:prstGeom prst="rect">
            <a:avLst/>
          </a:prstGeom>
          <a:noFill/>
        </p:spPr>
        <p:txBody>
          <a:bodyPr wrap="square" lIns="91440" tIns="45720" rIns="91440" bIns="45720" anchor="t">
            <a:spAutoFit/>
          </a:bodyPr>
          <a:lstStyle/>
          <a:p>
            <a:r>
              <a:rPr lang="en-US" dirty="0">
                <a:latin typeface="Aptos"/>
              </a:rPr>
              <a:t>Source, NCEI</a:t>
            </a:r>
          </a:p>
        </p:txBody>
      </p:sp>
    </p:spTree>
    <p:extLst>
      <p:ext uri="{BB962C8B-B14F-4D97-AF65-F5344CB8AC3E}">
        <p14:creationId xmlns:p14="http://schemas.microsoft.com/office/powerpoint/2010/main" val="3399814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57ACA-29FA-6F12-A565-637AA1A0443B}"/>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B3E12F1E-8A3D-96CF-A1C4-28012EAA707B}"/>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sp>
        <p:nvSpPr>
          <p:cNvPr id="4" name="Title 1">
            <a:extLst>
              <a:ext uri="{FF2B5EF4-FFF2-40B4-BE49-F238E27FC236}">
                <a16:creationId xmlns:a16="http://schemas.microsoft.com/office/drawing/2014/main" id="{0418467F-7DE9-F721-F530-0B971F57ACF0}"/>
              </a:ext>
            </a:extLst>
          </p:cNvPr>
          <p:cNvSpPr>
            <a:spLocks noGrp="1"/>
          </p:cNvSpPr>
          <p:nvPr>
            <p:ph type="ctrTitle"/>
          </p:nvPr>
        </p:nvSpPr>
        <p:spPr>
          <a:xfrm>
            <a:off x="0" y="139844"/>
            <a:ext cx="6079061" cy="798513"/>
          </a:xfrm>
        </p:spPr>
        <p:txBody>
          <a:bodyPr>
            <a:normAutofit/>
          </a:bodyPr>
          <a:lstStyle/>
          <a:p>
            <a:r>
              <a:rPr lang="en-US" sz="4900" b="0" dirty="0">
                <a:latin typeface="Aptos Display"/>
                <a:ea typeface="Avenir Book" charset="0"/>
                <a:cs typeface="Avenir Book" charset="0"/>
              </a:rPr>
              <a:t>June warming quickly</a:t>
            </a:r>
            <a:endParaRPr lang="en-US" sz="4900" b="0" dirty="0"/>
          </a:p>
        </p:txBody>
      </p:sp>
      <p:pic>
        <p:nvPicPr>
          <p:cNvPr id="5" name="Picture 4" descr="Nebraska statewide June temperature anomaly in Fahrenheit, with respect to 20th century average. There is a midline at 0 degrees with anomaly bars at each event going above or below 0 based on the temperature anomaly. Anomalies are shown from 1900 to 2020. ">
            <a:extLst>
              <a:ext uri="{FF2B5EF4-FFF2-40B4-BE49-F238E27FC236}">
                <a16:creationId xmlns:a16="http://schemas.microsoft.com/office/drawing/2014/main" id="{7E7E5A24-25BF-C5E0-49A4-BA1373C98BB8}"/>
              </a:ext>
            </a:extLst>
          </p:cNvPr>
          <p:cNvPicPr>
            <a:picLocks noChangeAspect="1"/>
          </p:cNvPicPr>
          <p:nvPr/>
        </p:nvPicPr>
        <p:blipFill>
          <a:blip r:embed="rId3"/>
          <a:srcRect b="2041"/>
          <a:stretch>
            <a:fillRect/>
          </a:stretch>
        </p:blipFill>
        <p:spPr>
          <a:xfrm>
            <a:off x="1265480" y="935865"/>
            <a:ext cx="9669727" cy="5792870"/>
          </a:xfrm>
          <a:prstGeom prst="rect">
            <a:avLst/>
          </a:prstGeom>
        </p:spPr>
      </p:pic>
      <p:sp>
        <p:nvSpPr>
          <p:cNvPr id="3" name="TextBox 2">
            <a:extLst>
              <a:ext uri="{FF2B5EF4-FFF2-40B4-BE49-F238E27FC236}">
                <a16:creationId xmlns:a16="http://schemas.microsoft.com/office/drawing/2014/main" id="{0382AAAF-C521-F583-5778-984933BB70DE}"/>
              </a:ext>
            </a:extLst>
          </p:cNvPr>
          <p:cNvSpPr txBox="1"/>
          <p:nvPr/>
        </p:nvSpPr>
        <p:spPr>
          <a:xfrm>
            <a:off x="10363097" y="6294690"/>
            <a:ext cx="1724286" cy="369332"/>
          </a:xfrm>
          <a:prstGeom prst="rect">
            <a:avLst/>
          </a:prstGeom>
          <a:noFill/>
        </p:spPr>
        <p:txBody>
          <a:bodyPr wrap="square" lIns="91440" tIns="45720" rIns="91440" bIns="45720" anchor="t">
            <a:spAutoFit/>
          </a:bodyPr>
          <a:lstStyle/>
          <a:p>
            <a:r>
              <a:rPr lang="en-US" dirty="0">
                <a:latin typeface="Aptos"/>
              </a:rPr>
              <a:t>Source, NCEI</a:t>
            </a:r>
          </a:p>
        </p:txBody>
      </p:sp>
    </p:spTree>
    <p:extLst>
      <p:ext uri="{BB962C8B-B14F-4D97-AF65-F5344CB8AC3E}">
        <p14:creationId xmlns:p14="http://schemas.microsoft.com/office/powerpoint/2010/main" val="655518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9853C-1770-335B-D741-122A6EBAD43E}"/>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01E3B9F5-A2A9-BB57-45D6-75CCBAA65E3F}"/>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sp>
        <p:nvSpPr>
          <p:cNvPr id="4" name="Title 1">
            <a:extLst>
              <a:ext uri="{FF2B5EF4-FFF2-40B4-BE49-F238E27FC236}">
                <a16:creationId xmlns:a16="http://schemas.microsoft.com/office/drawing/2014/main" id="{AAF4B7A3-B82F-522F-639F-6F726E3E4EC8}"/>
              </a:ext>
            </a:extLst>
          </p:cNvPr>
          <p:cNvSpPr>
            <a:spLocks noGrp="1"/>
          </p:cNvSpPr>
          <p:nvPr>
            <p:ph type="ctrTitle"/>
          </p:nvPr>
        </p:nvSpPr>
        <p:spPr>
          <a:xfrm>
            <a:off x="0" y="0"/>
            <a:ext cx="9182100" cy="862013"/>
          </a:xfrm>
        </p:spPr>
        <p:txBody>
          <a:bodyPr>
            <a:normAutofit fontScale="90000"/>
          </a:bodyPr>
          <a:lstStyle/>
          <a:p>
            <a:r>
              <a:rPr lang="en-US">
                <a:latin typeface="Aptos Display"/>
                <a:ea typeface="Avenir Book" charset="0"/>
                <a:cs typeface="Avenir Book" charset="0"/>
              </a:rPr>
              <a:t>Summer precipitation 1980-2023 </a:t>
            </a:r>
            <a:endParaRPr lang="en-US"/>
          </a:p>
        </p:txBody>
      </p:sp>
      <p:pic>
        <p:nvPicPr>
          <p:cNvPr id="5" name="Picture 4" descr="Nebraska short-term rate of change Summer precipitation from 1980 to 2023. Portions of the state are outlined and designated with their rate of change from &gt;0.1 to &lt;-0.1 inches per year. Most  the state falls around &lt;-0.01 inches per year. ">
            <a:extLst>
              <a:ext uri="{FF2B5EF4-FFF2-40B4-BE49-F238E27FC236}">
                <a16:creationId xmlns:a16="http://schemas.microsoft.com/office/drawing/2014/main" id="{F69DEE97-0A0B-A5C8-7C58-FA751F14F241}"/>
              </a:ext>
            </a:extLst>
          </p:cNvPr>
          <p:cNvPicPr>
            <a:picLocks noChangeAspect="1"/>
          </p:cNvPicPr>
          <p:nvPr/>
        </p:nvPicPr>
        <p:blipFill>
          <a:blip r:embed="rId3"/>
          <a:srcRect l="3462" t="3525" r="3705"/>
          <a:stretch>
            <a:fillRect/>
          </a:stretch>
        </p:blipFill>
        <p:spPr>
          <a:xfrm>
            <a:off x="2162175" y="805598"/>
            <a:ext cx="8372475" cy="5932473"/>
          </a:xfrm>
          <a:prstGeom prst="rect">
            <a:avLst/>
          </a:prstGeom>
        </p:spPr>
      </p:pic>
      <p:sp>
        <p:nvSpPr>
          <p:cNvPr id="3" name="TextBox 2">
            <a:extLst>
              <a:ext uri="{FF2B5EF4-FFF2-40B4-BE49-F238E27FC236}">
                <a16:creationId xmlns:a16="http://schemas.microsoft.com/office/drawing/2014/main" id="{CAE4B9E6-AA9A-C715-1598-7C9397B6616B}"/>
              </a:ext>
            </a:extLst>
          </p:cNvPr>
          <p:cNvSpPr txBox="1"/>
          <p:nvPr/>
        </p:nvSpPr>
        <p:spPr>
          <a:xfrm>
            <a:off x="10363097" y="6294690"/>
            <a:ext cx="1724286" cy="369332"/>
          </a:xfrm>
          <a:prstGeom prst="rect">
            <a:avLst/>
          </a:prstGeom>
          <a:noFill/>
        </p:spPr>
        <p:txBody>
          <a:bodyPr wrap="square" lIns="91440" tIns="45720" rIns="91440" bIns="45720" anchor="t">
            <a:spAutoFit/>
          </a:bodyPr>
          <a:lstStyle/>
          <a:p>
            <a:r>
              <a:rPr lang="en-US" dirty="0">
                <a:latin typeface="Aptos"/>
              </a:rPr>
              <a:t>Source, NCEI</a:t>
            </a:r>
          </a:p>
        </p:txBody>
      </p:sp>
    </p:spTree>
    <p:extLst>
      <p:ext uri="{BB962C8B-B14F-4D97-AF65-F5344CB8AC3E}">
        <p14:creationId xmlns:p14="http://schemas.microsoft.com/office/powerpoint/2010/main" val="321935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E4D66-11C4-779F-458F-84C9C2E997DB}"/>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770216E5-BD43-6C4A-6ECC-03E8AD9535B6}"/>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sp>
        <p:nvSpPr>
          <p:cNvPr id="4" name="Title 1">
            <a:extLst>
              <a:ext uri="{FF2B5EF4-FFF2-40B4-BE49-F238E27FC236}">
                <a16:creationId xmlns:a16="http://schemas.microsoft.com/office/drawing/2014/main" id="{145F4BF7-8FA4-4697-F9E2-38BBA3BCC98F}"/>
              </a:ext>
            </a:extLst>
          </p:cNvPr>
          <p:cNvSpPr txBox="1">
            <a:spLocks noGrp="1"/>
          </p:cNvSpPr>
          <p:nvPr>
            <p:ph type="title" idx="4294967295"/>
          </p:nvPr>
        </p:nvSpPr>
        <p:spPr>
          <a:xfrm>
            <a:off x="0" y="0"/>
            <a:ext cx="9215967" cy="809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effectLst/>
                <a:uLnTx/>
                <a:uFillTx/>
                <a:latin typeface="Aptos Display"/>
                <a:ea typeface="Avenir Book" charset="0"/>
                <a:cs typeface="Avenir Book" charset="0"/>
              </a:rPr>
              <a:t>Nebraska temperature projections</a:t>
            </a:r>
            <a:endParaRPr lang="en-US" sz="5400" b="0" i="0" u="none" strike="noStrike" kern="1200" cap="none" spc="0" normalizeH="0" baseline="0" noProof="0" dirty="0">
              <a:ln>
                <a:noFill/>
              </a:ln>
              <a:effectLst/>
              <a:uLnTx/>
              <a:uFillTx/>
              <a:latin typeface="Aptos Display"/>
            </a:endParaRPr>
          </a:p>
        </p:txBody>
      </p:sp>
      <p:pic>
        <p:nvPicPr>
          <p:cNvPr id="5" name="Picture 2" descr="Expected precipitation change in Nebraska by end-of-century in a moderate emissions scenario. In Winter, most of the state will be 10-30% wetter by the end of the century. In Spring, most of the state will be 5-10% wetter by the end of the century. In Summer, most of the state will be 0-5% drier by the end of the century. In Fall, the precipitation is expected to remain the same by the end of the century.">
            <a:extLst>
              <a:ext uri="{FF2B5EF4-FFF2-40B4-BE49-F238E27FC236}">
                <a16:creationId xmlns:a16="http://schemas.microsoft.com/office/drawing/2014/main" id="{0EAA4619-2F55-5B69-CB74-E5FD9E0E6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329" t="614" r="7032" b="7937"/>
          <a:stretch>
            <a:fillRect/>
          </a:stretch>
        </p:blipFill>
        <p:spPr bwMode="auto">
          <a:xfrm>
            <a:off x="850949" y="809097"/>
            <a:ext cx="10029628" cy="527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0211CAE-8432-933C-F58C-4C8B94E27BC1}"/>
              </a:ext>
            </a:extLst>
          </p:cNvPr>
          <p:cNvSpPr txBox="1"/>
          <p:nvPr/>
        </p:nvSpPr>
        <p:spPr>
          <a:xfrm>
            <a:off x="5383266" y="6412746"/>
            <a:ext cx="1724286" cy="369332"/>
          </a:xfrm>
          <a:prstGeom prst="rect">
            <a:avLst/>
          </a:prstGeom>
          <a:noFill/>
        </p:spPr>
        <p:txBody>
          <a:bodyPr wrap="square" lIns="91440" tIns="45720" rIns="91440" bIns="45720" anchor="t">
            <a:spAutoFit/>
          </a:bodyPr>
          <a:lstStyle/>
          <a:p>
            <a:r>
              <a:rPr lang="en-US" dirty="0">
                <a:latin typeface="Aptos"/>
              </a:rPr>
              <a:t>Source, </a:t>
            </a:r>
            <a:r>
              <a:rPr lang="en-US" dirty="0">
                <a:latin typeface="Aptos"/>
                <a:hlinkClick r:id="rId4">
                  <a:extLst>
                    <a:ext uri="{A12FA001-AC4F-418D-AE19-62706E023703}">
                      <ahyp:hlinkClr xmlns:ahyp="http://schemas.microsoft.com/office/drawing/2018/hyperlinkcolor" val="tx"/>
                    </a:ext>
                  </a:extLst>
                </a:hlinkClick>
              </a:rPr>
              <a:t>CMIP6</a:t>
            </a:r>
            <a:endParaRPr lang="en-US" dirty="0">
              <a:latin typeface="Aptos"/>
            </a:endParaRPr>
          </a:p>
        </p:txBody>
      </p:sp>
    </p:spTree>
    <p:extLst>
      <p:ext uri="{BB962C8B-B14F-4D97-AF65-F5344CB8AC3E}">
        <p14:creationId xmlns:p14="http://schemas.microsoft.com/office/powerpoint/2010/main" val="992080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DB8AD-8F58-3594-C550-524DF7BE60C8}"/>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9033C9FB-CFE8-990A-607E-9AC30CB0E066}"/>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sp>
        <p:nvSpPr>
          <p:cNvPr id="4" name="Title 1">
            <a:extLst>
              <a:ext uri="{FF2B5EF4-FFF2-40B4-BE49-F238E27FC236}">
                <a16:creationId xmlns:a16="http://schemas.microsoft.com/office/drawing/2014/main" id="{9DA570BD-FAB8-7175-7E70-559593FBFD68}"/>
              </a:ext>
            </a:extLst>
          </p:cNvPr>
          <p:cNvSpPr>
            <a:spLocks noGrp="1"/>
          </p:cNvSpPr>
          <p:nvPr>
            <p:ph type="ctrTitle"/>
          </p:nvPr>
        </p:nvSpPr>
        <p:spPr>
          <a:xfrm>
            <a:off x="21166" y="0"/>
            <a:ext cx="9268884" cy="809097"/>
          </a:xfrm>
        </p:spPr>
        <p:txBody>
          <a:bodyPr>
            <a:normAutofit fontScale="90000"/>
          </a:bodyPr>
          <a:lstStyle/>
          <a:p>
            <a:r>
              <a:rPr lang="en-US" b="0" dirty="0">
                <a:latin typeface="Aptos Display"/>
                <a:ea typeface="Avenir Book" charset="0"/>
                <a:cs typeface="Avenir Book" charset="0"/>
              </a:rPr>
              <a:t>Nebraska temperature projections</a:t>
            </a:r>
            <a:endParaRPr lang="en-US" b="0" dirty="0"/>
          </a:p>
        </p:txBody>
      </p:sp>
      <p:pic>
        <p:nvPicPr>
          <p:cNvPr id="5" name="Picture 4" descr="Number of extremely hot days per year projections in Nebraska. Historically, the state was over 90 degrees Fahrenheit for 20 to 40 days of the year and over 100 degrees Fahrenheit for 0 days. By the end of the century with moderate emissions, the state is expected to have 50 to 110 days of temperatures over 90 degrees Fahrenheit and 10 to 40 days over 100 degrees Fahrenheit. By the end of the century with high emissions, the state is expected to have 80 to 150 days with temperatures above 90 degrees Fahrenheit and 40 to 70 days with temperatures above 100 degrees Fahrenheit.">
            <a:extLst>
              <a:ext uri="{FF2B5EF4-FFF2-40B4-BE49-F238E27FC236}">
                <a16:creationId xmlns:a16="http://schemas.microsoft.com/office/drawing/2014/main" id="{AA407CC3-FDF4-9E80-5724-DB66062A9A4A}"/>
              </a:ext>
            </a:extLst>
          </p:cNvPr>
          <p:cNvPicPr>
            <a:picLocks noChangeAspect="1"/>
          </p:cNvPicPr>
          <p:nvPr/>
        </p:nvPicPr>
        <p:blipFill>
          <a:blip r:embed="rId3"/>
          <a:srcRect l="4451" t="1241" r="7666" b="2481"/>
          <a:stretch>
            <a:fillRect/>
          </a:stretch>
        </p:blipFill>
        <p:spPr>
          <a:xfrm>
            <a:off x="22754" y="1331984"/>
            <a:ext cx="12174376" cy="4200508"/>
          </a:xfrm>
          <a:prstGeom prst="rect">
            <a:avLst/>
          </a:prstGeom>
        </p:spPr>
      </p:pic>
      <p:sp>
        <p:nvSpPr>
          <p:cNvPr id="3" name="TextBox 2">
            <a:extLst>
              <a:ext uri="{FF2B5EF4-FFF2-40B4-BE49-F238E27FC236}">
                <a16:creationId xmlns:a16="http://schemas.microsoft.com/office/drawing/2014/main" id="{7F466FFE-4929-4E85-DB13-E2B2E0CFC3E0}"/>
              </a:ext>
            </a:extLst>
          </p:cNvPr>
          <p:cNvSpPr txBox="1"/>
          <p:nvPr/>
        </p:nvSpPr>
        <p:spPr>
          <a:xfrm>
            <a:off x="5619379" y="5532690"/>
            <a:ext cx="1724286" cy="369332"/>
          </a:xfrm>
          <a:prstGeom prst="rect">
            <a:avLst/>
          </a:prstGeom>
          <a:noFill/>
        </p:spPr>
        <p:txBody>
          <a:bodyPr wrap="square" lIns="91440" tIns="45720" rIns="91440" bIns="45720" anchor="t">
            <a:spAutoFit/>
          </a:bodyPr>
          <a:lstStyle/>
          <a:p>
            <a:r>
              <a:rPr lang="en-US" dirty="0">
                <a:latin typeface="Aptos"/>
              </a:rPr>
              <a:t>Source, CMIP6</a:t>
            </a:r>
          </a:p>
        </p:txBody>
      </p:sp>
    </p:spTree>
    <p:extLst>
      <p:ext uri="{BB962C8B-B14F-4D97-AF65-F5344CB8AC3E}">
        <p14:creationId xmlns:p14="http://schemas.microsoft.com/office/powerpoint/2010/main" val="2968448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036C6-CB14-36C8-0097-BE4AA0C42184}"/>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D8B1850D-AE71-D359-C1F1-BB97F87BE0B7}"/>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sp>
        <p:nvSpPr>
          <p:cNvPr id="4" name="Title 1">
            <a:extLst>
              <a:ext uri="{FF2B5EF4-FFF2-40B4-BE49-F238E27FC236}">
                <a16:creationId xmlns:a16="http://schemas.microsoft.com/office/drawing/2014/main" id="{D49F907C-8BC1-5CC0-7CA0-FD6444D7A188}"/>
              </a:ext>
            </a:extLst>
          </p:cNvPr>
          <p:cNvSpPr>
            <a:spLocks noGrp="1"/>
          </p:cNvSpPr>
          <p:nvPr>
            <p:ph type="ctrTitle"/>
          </p:nvPr>
        </p:nvSpPr>
        <p:spPr>
          <a:xfrm>
            <a:off x="0" y="0"/>
            <a:ext cx="7140575" cy="914929"/>
          </a:xfrm>
        </p:spPr>
        <p:txBody>
          <a:bodyPr>
            <a:normAutofit/>
          </a:bodyPr>
          <a:lstStyle/>
          <a:p>
            <a:r>
              <a:rPr lang="en-US" sz="4900" b="0" dirty="0">
                <a:latin typeface="Aptos Display"/>
                <a:ea typeface="Avenir Book" charset="0"/>
                <a:cs typeface="Avenir Book" charset="0"/>
              </a:rPr>
              <a:t>Regenerative vs. Extremes</a:t>
            </a:r>
            <a:endParaRPr lang="en-US" sz="4900" b="0">
              <a:latin typeface="Aptos Display"/>
            </a:endParaRPr>
          </a:p>
        </p:txBody>
      </p:sp>
      <p:pic>
        <p:nvPicPr>
          <p:cNvPr id="5" name="Picture 4" descr="The six core principles of regenerative agriculture are to understand context of your farm operation, minimize soil disturbance, maximize crop diversity, keep the soil covered, maintain living roots year-round, and to integrate livestock.">
            <a:extLst>
              <a:ext uri="{FF2B5EF4-FFF2-40B4-BE49-F238E27FC236}">
                <a16:creationId xmlns:a16="http://schemas.microsoft.com/office/drawing/2014/main" id="{B4F125F3-7F0B-9ECD-4DE3-0EF9E01C238F}"/>
              </a:ext>
            </a:extLst>
          </p:cNvPr>
          <p:cNvPicPr>
            <a:picLocks noChangeAspect="1"/>
          </p:cNvPicPr>
          <p:nvPr/>
        </p:nvPicPr>
        <p:blipFill>
          <a:blip r:embed="rId2"/>
          <a:stretch>
            <a:fillRect/>
          </a:stretch>
        </p:blipFill>
        <p:spPr>
          <a:xfrm>
            <a:off x="-5716" y="907535"/>
            <a:ext cx="12192701" cy="5300507"/>
          </a:xfrm>
          <a:prstGeom prst="rect">
            <a:avLst/>
          </a:prstGeom>
        </p:spPr>
      </p:pic>
      <p:sp>
        <p:nvSpPr>
          <p:cNvPr id="3" name="TextBox 2">
            <a:extLst>
              <a:ext uri="{FF2B5EF4-FFF2-40B4-BE49-F238E27FC236}">
                <a16:creationId xmlns:a16="http://schemas.microsoft.com/office/drawing/2014/main" id="{F12441B1-B58D-A135-D6C6-3A018FB7AA1C}"/>
              </a:ext>
            </a:extLst>
          </p:cNvPr>
          <p:cNvSpPr txBox="1"/>
          <p:nvPr/>
        </p:nvSpPr>
        <p:spPr>
          <a:xfrm>
            <a:off x="5239520" y="6225491"/>
            <a:ext cx="3802109" cy="369332"/>
          </a:xfrm>
          <a:prstGeom prst="rect">
            <a:avLst/>
          </a:prstGeom>
          <a:noFill/>
        </p:spPr>
        <p:txBody>
          <a:bodyPr wrap="square" lIns="91440" tIns="45720" rIns="91440" bIns="45720" anchor="t">
            <a:spAutoFit/>
          </a:bodyPr>
          <a:lstStyle/>
          <a:p>
            <a:r>
              <a:rPr lang="en-US" dirty="0">
                <a:latin typeface="Aptos"/>
              </a:rPr>
              <a:t>Source, </a:t>
            </a:r>
            <a:r>
              <a:rPr lang="en-US" dirty="0">
                <a:latin typeface="Aptos"/>
                <a:hlinkClick r:id="rId3">
                  <a:extLst>
                    <a:ext uri="{A12FA001-AC4F-418D-AE19-62706E023703}">
                      <ahyp:hlinkClr xmlns:ahyp="http://schemas.microsoft.com/office/drawing/2018/hyperlinkcolor" val="tx"/>
                    </a:ext>
                  </a:extLst>
                </a:hlinkClick>
              </a:rPr>
              <a:t>Noble Research Institute</a:t>
            </a:r>
            <a:endParaRPr lang="en-US" dirty="0">
              <a:latin typeface="Aptos"/>
            </a:endParaRPr>
          </a:p>
        </p:txBody>
      </p:sp>
    </p:spTree>
    <p:extLst>
      <p:ext uri="{BB962C8B-B14F-4D97-AF65-F5344CB8AC3E}">
        <p14:creationId xmlns:p14="http://schemas.microsoft.com/office/powerpoint/2010/main" val="701464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0789C-1AAF-3B35-AB85-8091FDF6D6F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6302B52-298B-18FE-3DDF-7111F4D7D24E}"/>
              </a:ext>
            </a:extLst>
          </p:cNvPr>
          <p:cNvPicPr>
            <a:picLocks noChangeAspect="1"/>
          </p:cNvPicPr>
          <p:nvPr/>
        </p:nvPicPr>
        <p:blipFill>
          <a:blip r:embed="rId3"/>
          <a:stretch>
            <a:fillRect/>
          </a:stretch>
        </p:blipFill>
        <p:spPr>
          <a:xfrm>
            <a:off x="2036539" y="704765"/>
            <a:ext cx="7574915" cy="5810261"/>
          </a:xfrm>
          <a:prstGeom prst="rect">
            <a:avLst/>
          </a:prstGeom>
        </p:spPr>
      </p:pic>
      <p:sp>
        <p:nvSpPr>
          <p:cNvPr id="2" name="Title 1">
            <a:extLst>
              <a:ext uri="{FF2B5EF4-FFF2-40B4-BE49-F238E27FC236}">
                <a16:creationId xmlns:a16="http://schemas.microsoft.com/office/drawing/2014/main" id="{59BBE3CB-8733-9126-7562-C2A3B5826DE1}"/>
              </a:ext>
            </a:extLst>
          </p:cNvPr>
          <p:cNvSpPr>
            <a:spLocks noGrp="1"/>
          </p:cNvSpPr>
          <p:nvPr>
            <p:ph type="ctrTitle"/>
          </p:nvPr>
        </p:nvSpPr>
        <p:spPr>
          <a:xfrm>
            <a:off x="-42300" y="-4422"/>
            <a:ext cx="4870814" cy="920432"/>
          </a:xfrm>
        </p:spPr>
        <p:txBody>
          <a:bodyPr>
            <a:normAutofit/>
          </a:bodyPr>
          <a:lstStyle/>
          <a:p>
            <a:r>
              <a:rPr lang="en-US" sz="4900" b="0" dirty="0">
                <a:latin typeface="+mj-lt"/>
                <a:cs typeface="Arial"/>
              </a:rPr>
              <a:t>February-March</a:t>
            </a:r>
          </a:p>
        </p:txBody>
      </p:sp>
      <p:sp>
        <p:nvSpPr>
          <p:cNvPr id="6" name="Footer Placeholder 4">
            <a:extLst>
              <a:ext uri="{FF2B5EF4-FFF2-40B4-BE49-F238E27FC236}">
                <a16:creationId xmlns:a16="http://schemas.microsoft.com/office/drawing/2014/main" id="{3FB26966-A48A-4FD3-2064-A225B3950032}"/>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sp>
        <p:nvSpPr>
          <p:cNvPr id="9" name="TextBox 8">
            <a:extLst>
              <a:ext uri="{FF2B5EF4-FFF2-40B4-BE49-F238E27FC236}">
                <a16:creationId xmlns:a16="http://schemas.microsoft.com/office/drawing/2014/main" id="{8FFD70ED-34EC-9BE3-4242-0E0596F34B42}"/>
              </a:ext>
            </a:extLst>
          </p:cNvPr>
          <p:cNvSpPr txBox="1"/>
          <p:nvPr/>
        </p:nvSpPr>
        <p:spPr>
          <a:xfrm>
            <a:off x="4782251" y="6487873"/>
            <a:ext cx="2089187" cy="369332"/>
          </a:xfrm>
          <a:prstGeom prst="rect">
            <a:avLst/>
          </a:prstGeom>
          <a:noFill/>
        </p:spPr>
        <p:txBody>
          <a:bodyPr wrap="square" lIns="91440" tIns="45720" rIns="91440" bIns="45720" anchor="t">
            <a:spAutoFit/>
          </a:bodyPr>
          <a:lstStyle/>
          <a:p>
            <a:r>
              <a:rPr lang="en-US" dirty="0">
                <a:latin typeface="Aptos"/>
              </a:rPr>
              <a:t>Takle et al., 2014</a:t>
            </a:r>
            <a:endParaRPr lang="en-US" i="1" dirty="0">
              <a:latin typeface="Aptos"/>
            </a:endParaRPr>
          </a:p>
        </p:txBody>
      </p:sp>
    </p:spTree>
    <p:extLst>
      <p:ext uri="{BB962C8B-B14F-4D97-AF65-F5344CB8AC3E}">
        <p14:creationId xmlns:p14="http://schemas.microsoft.com/office/powerpoint/2010/main" val="2171818114"/>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18F08-1E7A-0EAD-4A2F-C691A0F43630}"/>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A2835823-1F13-FBC3-0E38-AE002290782D}"/>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sp>
        <p:nvSpPr>
          <p:cNvPr id="5" name="TextBox 4">
            <a:extLst>
              <a:ext uri="{FF2B5EF4-FFF2-40B4-BE49-F238E27FC236}">
                <a16:creationId xmlns:a16="http://schemas.microsoft.com/office/drawing/2014/main" id="{2FC57422-1798-1B44-3906-27F1485B9D15}"/>
              </a:ext>
            </a:extLst>
          </p:cNvPr>
          <p:cNvSpPr txBox="1"/>
          <p:nvPr/>
        </p:nvSpPr>
        <p:spPr>
          <a:xfrm>
            <a:off x="3064669" y="2600385"/>
            <a:ext cx="6129336" cy="1714380"/>
          </a:xfrm>
          <a:prstGeom prst="rect">
            <a:avLst/>
          </a:prstGeom>
          <a:noFill/>
        </p:spPr>
        <p:txBody>
          <a:bodyPr wrap="square">
            <a:spAutoFit/>
          </a:bodyPr>
          <a:lstStyle/>
          <a:p>
            <a:pPr algn="ctr">
              <a:lnSpc>
                <a:spcPct val="150000"/>
              </a:lnSpc>
            </a:pPr>
            <a:r>
              <a:rPr lang="en-US" sz="1800">
                <a:solidFill>
                  <a:schemeClr val="bg1"/>
                </a:solidFill>
                <a:latin typeface="Aptos Display"/>
              </a:rPr>
              <a:t>Contact:</a:t>
            </a:r>
            <a:r>
              <a:rPr lang="en-US" sz="1800">
                <a:solidFill>
                  <a:schemeClr val="bg1"/>
                </a:solidFill>
                <a:latin typeface="Aptos"/>
              </a:rPr>
              <a:t> ehunt2@unl.edu   402-617-4190</a:t>
            </a:r>
          </a:p>
          <a:p>
            <a:pPr algn="ctr">
              <a:lnSpc>
                <a:spcPct val="150000"/>
              </a:lnSpc>
            </a:pPr>
            <a:r>
              <a:rPr lang="en-US" sz="1800">
                <a:solidFill>
                  <a:schemeClr val="bg1"/>
                </a:solidFill>
                <a:latin typeface="Aptos"/>
              </a:rPr>
              <a:t>Find me on: Market Journal on Saturday mornings, Crop Watch podcast, and Nebraska State Climate Office website </a:t>
            </a:r>
          </a:p>
          <a:p>
            <a:pPr algn="ctr">
              <a:lnSpc>
                <a:spcPct val="150000"/>
              </a:lnSpc>
            </a:pPr>
            <a:r>
              <a:rPr lang="en-US" sz="1800">
                <a:solidFill>
                  <a:schemeClr val="bg1"/>
                </a:solidFill>
                <a:latin typeface="Aptos"/>
              </a:rPr>
              <a:t>TikTok: @neclimateoffice</a:t>
            </a:r>
          </a:p>
        </p:txBody>
      </p:sp>
      <p:sp>
        <p:nvSpPr>
          <p:cNvPr id="7" name="Title 6">
            <a:extLst>
              <a:ext uri="{FF2B5EF4-FFF2-40B4-BE49-F238E27FC236}">
                <a16:creationId xmlns:a16="http://schemas.microsoft.com/office/drawing/2014/main" id="{A71937E1-386D-8DD3-9871-CD8DA545A11B}"/>
              </a:ext>
            </a:extLst>
          </p:cNvPr>
          <p:cNvSpPr txBox="1">
            <a:spLocks noGrp="1"/>
          </p:cNvSpPr>
          <p:nvPr>
            <p:ph type="title" idx="4294967295"/>
          </p:nvPr>
        </p:nvSpPr>
        <p:spPr>
          <a:xfrm>
            <a:off x="0" y="2121167"/>
            <a:ext cx="12192000" cy="3261855"/>
          </a:xfrm>
          <a:prstGeom prst="rect">
            <a:avLst/>
          </a:prstGeom>
          <a:solidFill>
            <a:srgbClr val="C00000"/>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spcBef>
                <a:spcPts val="0"/>
              </a:spcBef>
              <a:defRPr/>
            </a:pPr>
            <a:r>
              <a:rPr lang="en-US" sz="2800" b="0">
                <a:solidFill>
                  <a:schemeClr val="bg1"/>
                </a:solidFill>
                <a:latin typeface="Aptos"/>
                <a:ea typeface="+mn-ea"/>
                <a:cs typeface="+mn-cs"/>
              </a:rPr>
              <a:t>Email: ehunt2</a:t>
            </a:r>
            <a:r>
              <a:rPr kumimoji="0" lang="en-US" sz="2800" b="0" i="0" u="none" strike="noStrike" kern="1200" cap="none" spc="0" normalizeH="0" baseline="0" noProof="0">
                <a:ln>
                  <a:noFill/>
                </a:ln>
                <a:solidFill>
                  <a:schemeClr val="bg1"/>
                </a:solidFill>
                <a:effectLst/>
                <a:uLnTx/>
                <a:uFillTx/>
                <a:latin typeface="Aptos"/>
                <a:ea typeface="+mn-ea"/>
                <a:cs typeface="+mn-cs"/>
              </a:rPr>
              <a:t>@unl.edu   </a:t>
            </a:r>
            <a:br>
              <a:rPr lang="en-US" sz="2800" b="0">
                <a:solidFill>
                  <a:schemeClr val="bg1"/>
                </a:solidFill>
                <a:latin typeface="Aptos"/>
                <a:ea typeface="+mn-ea"/>
                <a:cs typeface="+mn-cs"/>
              </a:rPr>
            </a:br>
            <a:r>
              <a:rPr lang="en-US" sz="2800" b="0">
                <a:solidFill>
                  <a:schemeClr val="bg1"/>
                </a:solidFill>
                <a:latin typeface="Aptos"/>
                <a:ea typeface="+mn-ea"/>
                <a:cs typeface="+mn-cs"/>
              </a:rPr>
              <a:t>Phone: 402-617-4190</a:t>
            </a:r>
            <a:endParaRPr kumimoji="0" lang="en-US" sz="2800" b="0" i="0" u="none" strike="noStrike" kern="1200" cap="none" spc="0" normalizeH="0" baseline="0" noProof="0">
              <a:ln>
                <a:noFill/>
              </a:ln>
              <a:solidFill>
                <a:schemeClr val="bg1"/>
              </a:solidFill>
              <a:effectLst/>
              <a:uLnTx/>
              <a:uFillTx/>
              <a:latin typeface="Aptos"/>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ptos"/>
                <a:ea typeface="+mn-ea"/>
                <a:cs typeface="+mn-cs"/>
              </a:rPr>
              <a:t>Find me on: Market Journal on Saturday mornings, Crop Watch podcast, and Nebraska State Climate Office website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bg1"/>
                </a:solidFill>
                <a:effectLst/>
                <a:uLnTx/>
                <a:uFillTx/>
                <a:latin typeface="Aptos"/>
                <a:ea typeface="+mn-ea"/>
                <a:cs typeface="+mn-cs"/>
              </a:rPr>
              <a:t>TikTok: @neclimateoffice</a:t>
            </a:r>
          </a:p>
        </p:txBody>
      </p:sp>
      <p:pic>
        <p:nvPicPr>
          <p:cNvPr id="9" name="Picture 8" descr="NSCO and Nebraska mesonet logo.">
            <a:extLst>
              <a:ext uri="{FF2B5EF4-FFF2-40B4-BE49-F238E27FC236}">
                <a16:creationId xmlns:a16="http://schemas.microsoft.com/office/drawing/2014/main" id="{848B8B29-6E81-A319-D178-9EDCC8577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5449" y="1307841"/>
            <a:ext cx="4963218" cy="819264"/>
          </a:xfrm>
          <a:prstGeom prst="rect">
            <a:avLst/>
          </a:prstGeom>
        </p:spPr>
      </p:pic>
      <p:sp>
        <p:nvSpPr>
          <p:cNvPr id="3" name="Title 1">
            <a:extLst>
              <a:ext uri="{FF2B5EF4-FFF2-40B4-BE49-F238E27FC236}">
                <a16:creationId xmlns:a16="http://schemas.microsoft.com/office/drawing/2014/main" id="{6D5B956A-9D86-9670-446C-9CCEBE5528FD}"/>
              </a:ext>
            </a:extLst>
          </p:cNvPr>
          <p:cNvSpPr>
            <a:spLocks noGrp="1"/>
          </p:cNvSpPr>
          <p:nvPr>
            <p:ph type="ctrTitle"/>
          </p:nvPr>
        </p:nvSpPr>
        <p:spPr>
          <a:xfrm>
            <a:off x="0" y="0"/>
            <a:ext cx="2833159" cy="914929"/>
          </a:xfrm>
        </p:spPr>
        <p:txBody>
          <a:bodyPr>
            <a:normAutofit/>
          </a:bodyPr>
          <a:lstStyle/>
          <a:p>
            <a:r>
              <a:rPr lang="en-US" sz="4900" b="0" dirty="0">
                <a:latin typeface="Aptos Display"/>
                <a:cs typeface="Arial"/>
              </a:rPr>
              <a:t>Contact</a:t>
            </a:r>
            <a:endParaRPr lang="en-US" sz="4900" b="0" dirty="0">
              <a:latin typeface="Aptos Display"/>
            </a:endParaRPr>
          </a:p>
        </p:txBody>
      </p:sp>
    </p:spTree>
    <p:extLst>
      <p:ext uri="{BB962C8B-B14F-4D97-AF65-F5344CB8AC3E}">
        <p14:creationId xmlns:p14="http://schemas.microsoft.com/office/powerpoint/2010/main" val="3619972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B3A65-5483-CB46-E1CF-70805DED381E}"/>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491BB110-C5CB-9FAA-567A-8AF213B14CA7}"/>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sp>
        <p:nvSpPr>
          <p:cNvPr id="4" name="Title 1">
            <a:extLst>
              <a:ext uri="{FF2B5EF4-FFF2-40B4-BE49-F238E27FC236}">
                <a16:creationId xmlns:a16="http://schemas.microsoft.com/office/drawing/2014/main" id="{EC9E5748-5067-F645-2EFE-B1888528B85B}"/>
              </a:ext>
            </a:extLst>
          </p:cNvPr>
          <p:cNvSpPr>
            <a:spLocks noGrp="1"/>
          </p:cNvSpPr>
          <p:nvPr>
            <p:ph type="ctrTitle"/>
          </p:nvPr>
        </p:nvSpPr>
        <p:spPr>
          <a:xfrm>
            <a:off x="0" y="0"/>
            <a:ext cx="3416434" cy="914929"/>
          </a:xfrm>
        </p:spPr>
        <p:txBody>
          <a:bodyPr>
            <a:normAutofit/>
          </a:bodyPr>
          <a:lstStyle/>
          <a:p>
            <a:r>
              <a:rPr lang="en-US" sz="4900" b="0" dirty="0">
                <a:latin typeface="Aptos Display"/>
                <a:cs typeface="Arial"/>
              </a:rPr>
              <a:t>References</a:t>
            </a:r>
            <a:endParaRPr lang="en-US" sz="4900" b="0" dirty="0">
              <a:latin typeface="Aptos Display"/>
            </a:endParaRPr>
          </a:p>
        </p:txBody>
      </p:sp>
      <p:sp>
        <p:nvSpPr>
          <p:cNvPr id="3" name="Title 1">
            <a:extLst>
              <a:ext uri="{FF2B5EF4-FFF2-40B4-BE49-F238E27FC236}">
                <a16:creationId xmlns:a16="http://schemas.microsoft.com/office/drawing/2014/main" id="{AF5A766B-042B-E9AC-4F48-C39F19CA10A1}"/>
              </a:ext>
            </a:extLst>
          </p:cNvPr>
          <p:cNvSpPr txBox="1">
            <a:spLocks/>
          </p:cNvSpPr>
          <p:nvPr/>
        </p:nvSpPr>
        <p:spPr>
          <a:xfrm>
            <a:off x="248992" y="914400"/>
            <a:ext cx="10800321" cy="383414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algn="l"/>
            <a:r>
              <a:rPr lang="en-US" sz="1400" b="0" dirty="0">
                <a:latin typeface="Aptos"/>
                <a:cs typeface="Arial"/>
                <a:hlinkClick r:id="rId2">
                  <a:extLst>
                    <a:ext uri="{A12FA001-AC4F-418D-AE19-62706E023703}">
                      <ahyp:hlinkClr xmlns:ahyp="http://schemas.microsoft.com/office/drawing/2018/hyperlinkcolor" val="tx"/>
                    </a:ext>
                  </a:extLst>
                </a:hlinkClick>
              </a:rPr>
              <a:t>https://nemesonet.unl.edu/</a:t>
            </a:r>
            <a:r>
              <a:rPr lang="en-US" sz="1400" b="0" dirty="0">
                <a:latin typeface="Aptos"/>
                <a:cs typeface="Arial"/>
              </a:rPr>
              <a:t> (1)</a:t>
            </a:r>
            <a:endParaRPr lang="en-US" sz="1400" dirty="0">
              <a:latin typeface="Aptos"/>
            </a:endParaRPr>
          </a:p>
          <a:p>
            <a:pPr algn="l"/>
            <a:r>
              <a:rPr lang="en-US" sz="1400" b="0" dirty="0">
                <a:latin typeface="Aptos"/>
                <a:cs typeface="Arial"/>
                <a:hlinkClick r:id="rId3">
                  <a:extLst>
                    <a:ext uri="{A12FA001-AC4F-418D-AE19-62706E023703}">
                      <ahyp:hlinkClr xmlns:ahyp="http://schemas.microsoft.com/office/drawing/2018/hyperlinkcolor" val="tx"/>
                    </a:ext>
                  </a:extLst>
                </a:hlinkClick>
              </a:rPr>
              <a:t>https://prism.oregonstate.edu/normals/</a:t>
            </a:r>
            <a:r>
              <a:rPr lang="en-US" sz="1400" b="0" dirty="0">
                <a:latin typeface="Aptos"/>
                <a:cs typeface="Arial"/>
              </a:rPr>
              <a:t> (1)</a:t>
            </a:r>
            <a:endParaRPr lang="en-US" dirty="0">
              <a:latin typeface="Aptos"/>
            </a:endParaRPr>
          </a:p>
          <a:p>
            <a:pPr algn="l"/>
            <a:r>
              <a:rPr lang="en-US" sz="1400" b="0" dirty="0">
                <a:latin typeface="Aptos"/>
                <a:cs typeface="Arial"/>
                <a:hlinkClick r:id="rId4">
                  <a:extLst>
                    <a:ext uri="{A12FA001-AC4F-418D-AE19-62706E023703}">
                      <ahyp:hlinkClr xmlns:ahyp="http://schemas.microsoft.com/office/drawing/2018/hyperlinkcolor" val="tx"/>
                    </a:ext>
                  </a:extLst>
                </a:hlinkClick>
              </a:rPr>
              <a:t>https://mrcc.purdue.edu/freeze/freezedatetool</a:t>
            </a:r>
            <a:r>
              <a:rPr lang="en-US" sz="1400" b="0" dirty="0">
                <a:latin typeface="Aptos"/>
                <a:cs typeface="Arial"/>
              </a:rPr>
              <a:t> (10)</a:t>
            </a:r>
            <a:endParaRPr lang="en-US" dirty="0">
              <a:latin typeface="Aptos"/>
            </a:endParaRPr>
          </a:p>
          <a:p>
            <a:pPr algn="l"/>
            <a:r>
              <a:rPr lang="en-US" sz="1400" b="0" dirty="0">
                <a:latin typeface="Aptos"/>
                <a:cs typeface="Arial"/>
                <a:hlinkClick r:id="rId5">
                  <a:extLst>
                    <a:ext uri="{A12FA001-AC4F-418D-AE19-62706E023703}">
                      <ahyp:hlinkClr xmlns:ahyp="http://schemas.microsoft.com/office/drawing/2018/hyperlinkcolor" val="tx"/>
                    </a:ext>
                  </a:extLst>
                </a:hlinkClick>
              </a:rPr>
              <a:t>https://hprcc.unl.edu/agroclimate/cligrow/</a:t>
            </a:r>
            <a:r>
              <a:rPr lang="en-US" sz="1400" b="0" dirty="0">
                <a:latin typeface="Aptos"/>
                <a:cs typeface="Arial"/>
              </a:rPr>
              <a:t> (13)</a:t>
            </a:r>
          </a:p>
          <a:p>
            <a:pPr algn="l"/>
            <a:r>
              <a:rPr lang="en-US" sz="1400" b="0" dirty="0">
                <a:latin typeface="Aptos"/>
                <a:cs typeface="Arial"/>
                <a:hlinkClick r:id="rId6">
                  <a:extLst>
                    <a:ext uri="{A12FA001-AC4F-418D-AE19-62706E023703}">
                      <ahyp:hlinkClr xmlns:ahyp="http://schemas.microsoft.com/office/drawing/2018/hyperlinkcolor" val="tx"/>
                    </a:ext>
                  </a:extLst>
                </a:hlinkClick>
              </a:rPr>
              <a:t>https://www.fao.org/4/x0490e/x0490e06.htm</a:t>
            </a:r>
            <a:r>
              <a:rPr lang="en-US" sz="1400" dirty="0">
                <a:latin typeface="Aptos"/>
                <a:cs typeface="Arial"/>
              </a:rPr>
              <a:t> </a:t>
            </a:r>
            <a:r>
              <a:rPr lang="en-US" sz="1400" b="0" dirty="0">
                <a:latin typeface="Aptos"/>
                <a:cs typeface="Arial"/>
              </a:rPr>
              <a:t>(15)</a:t>
            </a:r>
            <a:endParaRPr lang="en-US" dirty="0"/>
          </a:p>
          <a:p>
            <a:pPr algn="l"/>
            <a:r>
              <a:rPr lang="en-US" sz="1400" b="0" dirty="0">
                <a:latin typeface="Aptos"/>
                <a:cs typeface="Arial"/>
                <a:hlinkClick r:id="rId7">
                  <a:extLst>
                    <a:ext uri="{A12FA001-AC4F-418D-AE19-62706E023703}">
                      <ahyp:hlinkClr xmlns:ahyp="http://schemas.microsoft.com/office/drawing/2018/hyperlinkcolor" val="tx"/>
                    </a:ext>
                  </a:extLst>
                </a:hlinkClick>
              </a:rPr>
              <a:t>https://cropwatch.unl.edu/2024/fire-safety-during-harvest-season-essential-tips-farmers/</a:t>
            </a:r>
            <a:r>
              <a:rPr lang="en-US" sz="1400" b="0" dirty="0">
                <a:latin typeface="Aptos"/>
                <a:cs typeface="Arial"/>
              </a:rPr>
              <a:t> (21)</a:t>
            </a:r>
            <a:endParaRPr lang="en-US" dirty="0">
              <a:latin typeface="Aptos"/>
            </a:endParaRPr>
          </a:p>
          <a:p>
            <a:pPr algn="l"/>
            <a:r>
              <a:rPr lang="en-US" sz="1400" b="0" dirty="0">
                <a:latin typeface="Aptos"/>
                <a:cs typeface="Arial"/>
                <a:hlinkClick r:id="rId8">
                  <a:extLst>
                    <a:ext uri="{A12FA001-AC4F-418D-AE19-62706E023703}">
                      <ahyp:hlinkClr xmlns:ahyp="http://schemas.microsoft.com/office/drawing/2018/hyperlinkcolor" val="tx"/>
                    </a:ext>
                  </a:extLst>
                </a:hlinkClick>
              </a:rPr>
              <a:t>https://xmacis.rcc-acis.org/</a:t>
            </a:r>
            <a:r>
              <a:rPr lang="en-US" sz="1400" b="0" dirty="0">
                <a:latin typeface="Aptos"/>
                <a:cs typeface="Arial"/>
              </a:rPr>
              <a:t> (22)</a:t>
            </a:r>
          </a:p>
          <a:p>
            <a:pPr algn="l"/>
            <a:r>
              <a:rPr lang="en-US" sz="1400" b="0" dirty="0">
                <a:latin typeface="Aptos"/>
                <a:cs typeface="Arial"/>
                <a:hlinkClick r:id="rId9">
                  <a:extLst>
                    <a:ext uri="{A12FA001-AC4F-418D-AE19-62706E023703}">
                      <ahyp:hlinkClr xmlns:ahyp="http://schemas.microsoft.com/office/drawing/2018/hyperlinkcolor" val="tx"/>
                    </a:ext>
                  </a:extLst>
                </a:hlinkClick>
              </a:rPr>
              <a:t>https://www.ncei.noaa.gov/access/monitoring/climate-at-a-glance/</a:t>
            </a:r>
            <a:r>
              <a:rPr lang="en-US" sz="1400" b="0" dirty="0">
                <a:latin typeface="Aptos"/>
                <a:cs typeface="Arial"/>
              </a:rPr>
              <a:t> (22)</a:t>
            </a:r>
          </a:p>
          <a:p>
            <a:pPr algn="l"/>
            <a:r>
              <a:rPr lang="en-US" sz="1400" b="0" dirty="0">
                <a:latin typeface="Aptos"/>
                <a:cs typeface="Arial"/>
                <a:hlinkClick r:id="rId10">
                  <a:extLst>
                    <a:ext uri="{A12FA001-AC4F-418D-AE19-62706E023703}">
                      <ahyp:hlinkClr xmlns:ahyp="http://schemas.microsoft.com/office/drawing/2018/hyperlinkcolor" val="tx"/>
                    </a:ext>
                  </a:extLst>
                </a:hlinkClick>
              </a:rPr>
              <a:t>https://wcrp-cmip.org/cmip-phases/cmip6/</a:t>
            </a:r>
            <a:r>
              <a:rPr lang="en-US" sz="1400" b="0" dirty="0">
                <a:latin typeface="Aptos"/>
                <a:cs typeface="Arial"/>
              </a:rPr>
              <a:t> (26)</a:t>
            </a:r>
          </a:p>
          <a:p>
            <a:pPr algn="l"/>
            <a:r>
              <a:rPr lang="en-US" sz="1400" b="0" dirty="0">
                <a:latin typeface="Aptos"/>
                <a:cs typeface="Arial"/>
                <a:hlinkClick r:id="rId11">
                  <a:extLst>
                    <a:ext uri="{A12FA001-AC4F-418D-AE19-62706E023703}">
                      <ahyp:hlinkClr xmlns:ahyp="http://schemas.microsoft.com/office/drawing/2018/hyperlinkcolor" val="tx"/>
                    </a:ext>
                  </a:extLst>
                </a:hlinkClick>
              </a:rPr>
              <a:t>https://www.noble.org/regenerative-agriculture/6-soil-health-principles-for-regenerative-cattle-ranches/</a:t>
            </a:r>
            <a:r>
              <a:rPr lang="en-US" sz="1400" b="0" dirty="0">
                <a:latin typeface="Aptos"/>
                <a:cs typeface="Arial"/>
              </a:rPr>
              <a:t> (29)</a:t>
            </a:r>
          </a:p>
          <a:p>
            <a:pPr algn="l"/>
            <a:endParaRPr lang="en-US" sz="1400" b="0" dirty="0">
              <a:latin typeface="Aptos"/>
              <a:cs typeface="Arial"/>
            </a:endParaRPr>
          </a:p>
          <a:p>
            <a:pPr algn="l"/>
            <a:endParaRPr lang="en-US" dirty="0">
              <a:latin typeface="Aptos"/>
            </a:endParaRPr>
          </a:p>
          <a:p>
            <a:pPr algn="l"/>
            <a:endParaRPr lang="en-US" sz="1400" b="0" dirty="0">
              <a:latin typeface="Arial"/>
            </a:endParaRPr>
          </a:p>
        </p:txBody>
      </p:sp>
    </p:spTree>
    <p:extLst>
      <p:ext uri="{BB962C8B-B14F-4D97-AF65-F5344CB8AC3E}">
        <p14:creationId xmlns:p14="http://schemas.microsoft.com/office/powerpoint/2010/main" val="414705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D4712-401D-40F1-C917-859EE0AC69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0B26EF-9C92-3997-10F1-8FA77A80840A}"/>
              </a:ext>
            </a:extLst>
          </p:cNvPr>
          <p:cNvSpPr>
            <a:spLocks noGrp="1"/>
          </p:cNvSpPr>
          <p:nvPr>
            <p:ph type="ctrTitle"/>
          </p:nvPr>
        </p:nvSpPr>
        <p:spPr>
          <a:xfrm>
            <a:off x="0" y="5086"/>
            <a:ext cx="7989391" cy="820291"/>
          </a:xfrm>
        </p:spPr>
        <p:txBody>
          <a:bodyPr>
            <a:normAutofit fontScale="90000"/>
          </a:bodyPr>
          <a:lstStyle/>
          <a:p>
            <a:r>
              <a:rPr lang="en-US" b="0" dirty="0">
                <a:latin typeface="+mj-lt"/>
                <a:cs typeface="Arial"/>
              </a:rPr>
              <a:t>Coldest Winter Temperatures</a:t>
            </a:r>
          </a:p>
        </p:txBody>
      </p:sp>
      <p:sp>
        <p:nvSpPr>
          <p:cNvPr id="6" name="Footer Placeholder 4">
            <a:extLst>
              <a:ext uri="{FF2B5EF4-FFF2-40B4-BE49-F238E27FC236}">
                <a16:creationId xmlns:a16="http://schemas.microsoft.com/office/drawing/2014/main" id="{BAE92C7E-79F2-932D-C04D-C742418F8CDE}"/>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pic>
        <p:nvPicPr>
          <p:cNvPr id="4" name="Picture 3" descr="Coldest temperature in a typical winter map for the U.S. in degrees Fahrenheit. Most of the country ranges from -30 to 20 degrees.&#10;">
            <a:extLst>
              <a:ext uri="{FF2B5EF4-FFF2-40B4-BE49-F238E27FC236}">
                <a16:creationId xmlns:a16="http://schemas.microsoft.com/office/drawing/2014/main" id="{D3EA035F-3B43-09AB-A427-7620FA419847}"/>
              </a:ext>
            </a:extLst>
          </p:cNvPr>
          <p:cNvPicPr>
            <a:picLocks noChangeAspect="1"/>
          </p:cNvPicPr>
          <p:nvPr/>
        </p:nvPicPr>
        <p:blipFill>
          <a:blip r:embed="rId3"/>
          <a:srcRect l="1374" t="3621" r="2476" b="4324"/>
          <a:stretch>
            <a:fillRect/>
          </a:stretch>
        </p:blipFill>
        <p:spPr>
          <a:xfrm>
            <a:off x="2333625" y="769805"/>
            <a:ext cx="7956192" cy="5866739"/>
          </a:xfrm>
          <a:prstGeom prst="rect">
            <a:avLst/>
          </a:prstGeom>
        </p:spPr>
      </p:pic>
      <p:sp>
        <p:nvSpPr>
          <p:cNvPr id="5" name="TextBox 4">
            <a:extLst>
              <a:ext uri="{FF2B5EF4-FFF2-40B4-BE49-F238E27FC236}">
                <a16:creationId xmlns:a16="http://schemas.microsoft.com/office/drawing/2014/main" id="{EF4DF551-4085-81E5-C237-1F0751D8DDBC}"/>
              </a:ext>
            </a:extLst>
          </p:cNvPr>
          <p:cNvSpPr txBox="1"/>
          <p:nvPr/>
        </p:nvSpPr>
        <p:spPr>
          <a:xfrm>
            <a:off x="10384561" y="6444943"/>
            <a:ext cx="1724286" cy="369332"/>
          </a:xfrm>
          <a:prstGeom prst="rect">
            <a:avLst/>
          </a:prstGeom>
          <a:noFill/>
        </p:spPr>
        <p:txBody>
          <a:bodyPr wrap="square" lIns="91440" tIns="45720" rIns="91440" bIns="45720" anchor="t">
            <a:spAutoFit/>
          </a:bodyPr>
          <a:lstStyle/>
          <a:p>
            <a:r>
              <a:rPr lang="en-US" dirty="0">
                <a:latin typeface="Aptos"/>
              </a:rPr>
              <a:t>Source, GHCN</a:t>
            </a:r>
          </a:p>
        </p:txBody>
      </p:sp>
    </p:spTree>
    <p:extLst>
      <p:ext uri="{BB962C8B-B14F-4D97-AF65-F5344CB8AC3E}">
        <p14:creationId xmlns:p14="http://schemas.microsoft.com/office/powerpoint/2010/main" val="11062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0217E-9BD5-7D05-0E4D-3B76B3A046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2AE527-0BC9-443A-FD44-AFB6CC930E65}"/>
              </a:ext>
            </a:extLst>
          </p:cNvPr>
          <p:cNvSpPr>
            <a:spLocks noGrp="1"/>
          </p:cNvSpPr>
          <p:nvPr>
            <p:ph type="ctrTitle"/>
          </p:nvPr>
        </p:nvSpPr>
        <p:spPr>
          <a:xfrm>
            <a:off x="63455" y="0"/>
            <a:ext cx="9483072" cy="938213"/>
          </a:xfrm>
        </p:spPr>
        <p:txBody>
          <a:bodyPr>
            <a:noAutofit/>
          </a:bodyPr>
          <a:lstStyle/>
          <a:p>
            <a:r>
              <a:rPr lang="en-US" sz="4900" b="0" dirty="0">
                <a:latin typeface="+mj-lt"/>
                <a:cs typeface="Arial"/>
              </a:rPr>
              <a:t>Soil Moisture and Soil Temperature</a:t>
            </a:r>
          </a:p>
        </p:txBody>
      </p:sp>
      <p:sp>
        <p:nvSpPr>
          <p:cNvPr id="6" name="Footer Placeholder 4">
            <a:extLst>
              <a:ext uri="{FF2B5EF4-FFF2-40B4-BE49-F238E27FC236}">
                <a16:creationId xmlns:a16="http://schemas.microsoft.com/office/drawing/2014/main" id="{3C18DE68-8BB5-80CC-BC21-74B8ACFD8914}"/>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pic>
        <p:nvPicPr>
          <p:cNvPr id="7" name="Picture 6" descr="Soil moisture map for the central U.S. on February 13, 2025, showing very dry areas in red and very wet areas in blue.">
            <a:extLst>
              <a:ext uri="{FF2B5EF4-FFF2-40B4-BE49-F238E27FC236}">
                <a16:creationId xmlns:a16="http://schemas.microsoft.com/office/drawing/2014/main" id="{B57780BC-6024-FD91-8671-39B4320FD52D}"/>
              </a:ext>
            </a:extLst>
          </p:cNvPr>
          <p:cNvPicPr>
            <a:picLocks noChangeAspect="1"/>
          </p:cNvPicPr>
          <p:nvPr/>
        </p:nvPicPr>
        <p:blipFill>
          <a:blip r:embed="rId2"/>
          <a:srcRect/>
          <a:stretch/>
        </p:blipFill>
        <p:spPr>
          <a:xfrm>
            <a:off x="66595" y="1141588"/>
            <a:ext cx="5846881" cy="4030019"/>
          </a:xfrm>
          <a:prstGeom prst="rect">
            <a:avLst/>
          </a:prstGeom>
        </p:spPr>
      </p:pic>
      <p:pic>
        <p:nvPicPr>
          <p:cNvPr id="8" name="Picture 7" descr="Map of Nebraska showing average 4-inch bare soil temperatures on March 31, 2025, mostly in the 30s and 40s Fahrenheit.">
            <a:extLst>
              <a:ext uri="{FF2B5EF4-FFF2-40B4-BE49-F238E27FC236}">
                <a16:creationId xmlns:a16="http://schemas.microsoft.com/office/drawing/2014/main" id="{2259B0C6-2743-8BBF-DEE2-199B392CD60B}"/>
              </a:ext>
            </a:extLst>
          </p:cNvPr>
          <p:cNvPicPr>
            <a:picLocks noChangeAspect="1"/>
          </p:cNvPicPr>
          <p:nvPr/>
        </p:nvPicPr>
        <p:blipFill>
          <a:blip r:embed="rId3"/>
          <a:stretch>
            <a:fillRect/>
          </a:stretch>
        </p:blipFill>
        <p:spPr>
          <a:xfrm>
            <a:off x="6005268" y="2960556"/>
            <a:ext cx="6141568" cy="3395274"/>
          </a:xfrm>
          <a:prstGeom prst="rect">
            <a:avLst/>
          </a:prstGeom>
        </p:spPr>
      </p:pic>
      <p:sp>
        <p:nvSpPr>
          <p:cNvPr id="4" name="TextBox 3">
            <a:extLst>
              <a:ext uri="{FF2B5EF4-FFF2-40B4-BE49-F238E27FC236}">
                <a16:creationId xmlns:a16="http://schemas.microsoft.com/office/drawing/2014/main" id="{E69F2E6D-EBDD-6283-C061-56B836DF5CD9}"/>
              </a:ext>
            </a:extLst>
          </p:cNvPr>
          <p:cNvSpPr txBox="1"/>
          <p:nvPr/>
        </p:nvSpPr>
        <p:spPr>
          <a:xfrm>
            <a:off x="7588470" y="6348351"/>
            <a:ext cx="3573516" cy="369332"/>
          </a:xfrm>
          <a:prstGeom prst="rect">
            <a:avLst/>
          </a:prstGeom>
          <a:noFill/>
        </p:spPr>
        <p:txBody>
          <a:bodyPr wrap="square" lIns="91440" tIns="45720" rIns="91440" bIns="45720" anchor="t">
            <a:spAutoFit/>
          </a:bodyPr>
          <a:lstStyle/>
          <a:p>
            <a:r>
              <a:rPr lang="en-US" dirty="0">
                <a:latin typeface="Aptos"/>
              </a:rPr>
              <a:t>Source, Nebraska Mesonet</a:t>
            </a:r>
          </a:p>
        </p:txBody>
      </p:sp>
      <p:sp>
        <p:nvSpPr>
          <p:cNvPr id="9" name="TextBox 8">
            <a:extLst>
              <a:ext uri="{FF2B5EF4-FFF2-40B4-BE49-F238E27FC236}">
                <a16:creationId xmlns:a16="http://schemas.microsoft.com/office/drawing/2014/main" id="{A4D26E19-BA4C-DE10-D4EA-7CFC61BC7545}"/>
              </a:ext>
            </a:extLst>
          </p:cNvPr>
          <p:cNvSpPr txBox="1"/>
          <p:nvPr/>
        </p:nvSpPr>
        <p:spPr>
          <a:xfrm>
            <a:off x="2133496" y="5180667"/>
            <a:ext cx="1724286" cy="369332"/>
          </a:xfrm>
          <a:prstGeom prst="rect">
            <a:avLst/>
          </a:prstGeom>
          <a:noFill/>
        </p:spPr>
        <p:txBody>
          <a:bodyPr wrap="square" lIns="91440" tIns="45720" rIns="91440" bIns="45720" anchor="t">
            <a:spAutoFit/>
          </a:bodyPr>
          <a:lstStyle/>
          <a:p>
            <a:r>
              <a:rPr lang="en-US" dirty="0">
                <a:latin typeface="Aptos"/>
              </a:rPr>
              <a:t>Source, NASA</a:t>
            </a:r>
          </a:p>
        </p:txBody>
      </p:sp>
    </p:spTree>
    <p:extLst>
      <p:ext uri="{BB962C8B-B14F-4D97-AF65-F5344CB8AC3E}">
        <p14:creationId xmlns:p14="http://schemas.microsoft.com/office/powerpoint/2010/main" val="4218171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53415-3CA3-C617-6D14-672665BB69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9A181D-38DE-0F94-622D-32CEFC31E912}"/>
              </a:ext>
            </a:extLst>
          </p:cNvPr>
          <p:cNvSpPr>
            <a:spLocks noGrp="1"/>
          </p:cNvSpPr>
          <p:nvPr>
            <p:ph type="ctrTitle"/>
          </p:nvPr>
        </p:nvSpPr>
        <p:spPr>
          <a:xfrm>
            <a:off x="-3116" y="-1972"/>
            <a:ext cx="9342657" cy="1029229"/>
          </a:xfrm>
        </p:spPr>
        <p:txBody>
          <a:bodyPr>
            <a:normAutofit/>
          </a:bodyPr>
          <a:lstStyle/>
          <a:p>
            <a:r>
              <a:rPr lang="en-US" sz="4900" b="0" dirty="0">
                <a:latin typeface="Aptos Display"/>
                <a:ea typeface="Avenir Book" charset="0"/>
                <a:cs typeface="Avenir Book" charset="0"/>
              </a:rPr>
              <a:t>CPC Summer Outlook (from Feb.)</a:t>
            </a:r>
            <a:endParaRPr lang="en-US" sz="4900" b="0" dirty="0">
              <a:latin typeface="Aptos Display"/>
            </a:endParaRPr>
          </a:p>
        </p:txBody>
      </p:sp>
      <p:sp>
        <p:nvSpPr>
          <p:cNvPr id="6" name="Footer Placeholder 4">
            <a:extLst>
              <a:ext uri="{FF2B5EF4-FFF2-40B4-BE49-F238E27FC236}">
                <a16:creationId xmlns:a16="http://schemas.microsoft.com/office/drawing/2014/main" id="{466E04D4-C4B1-A4CF-623A-6FDA566A6710}"/>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pic>
        <p:nvPicPr>
          <p:cNvPr id="4" name="Picture 2" descr="U.S. precipitation outlook for June to August 2025 showing below-normal chances in the Northwest and above-normal chances in the Southeast and Alaska; other regions show equal chances.">
            <a:extLst>
              <a:ext uri="{FF2B5EF4-FFF2-40B4-BE49-F238E27FC236}">
                <a16:creationId xmlns:a16="http://schemas.microsoft.com/office/drawing/2014/main" id="{A727FDE0-343E-CC7D-AB70-E4DBFF3E2A54}"/>
              </a:ext>
            </a:extLst>
          </p:cNvPr>
          <p:cNvPicPr>
            <a:picLocks noChangeAspect="1" noChangeArrowheads="1"/>
          </p:cNvPicPr>
          <p:nvPr/>
        </p:nvPicPr>
        <p:blipFill>
          <a:blip r:embed="rId3"/>
          <a:srcRect/>
          <a:stretch/>
        </p:blipFill>
        <p:spPr bwMode="auto">
          <a:xfrm>
            <a:off x="143015" y="1341923"/>
            <a:ext cx="6061842" cy="46091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U.S. temperature outlook for June to August 2025 showing above-normal chances in the West, Northeast, Southeast, and Alaska; other regions show equal chances.">
            <a:extLst>
              <a:ext uri="{FF2B5EF4-FFF2-40B4-BE49-F238E27FC236}">
                <a16:creationId xmlns:a16="http://schemas.microsoft.com/office/drawing/2014/main" id="{8C6F4DAE-D1C2-5839-B311-CD09334C88B1}"/>
              </a:ext>
            </a:extLst>
          </p:cNvPr>
          <p:cNvPicPr>
            <a:picLocks noChangeAspect="1" noChangeArrowheads="1"/>
          </p:cNvPicPr>
          <p:nvPr/>
        </p:nvPicPr>
        <p:blipFill>
          <a:blip r:embed="rId4"/>
          <a:srcRect/>
          <a:stretch/>
        </p:blipFill>
        <p:spPr bwMode="auto">
          <a:xfrm>
            <a:off x="6092529" y="1329118"/>
            <a:ext cx="6057602" cy="46219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3CE4FB-4BFD-B7DC-033A-4D95D8D18AAB}"/>
              </a:ext>
            </a:extLst>
          </p:cNvPr>
          <p:cNvSpPr txBox="1"/>
          <p:nvPr/>
        </p:nvSpPr>
        <p:spPr>
          <a:xfrm>
            <a:off x="8474857" y="5955758"/>
            <a:ext cx="1724286" cy="369332"/>
          </a:xfrm>
          <a:prstGeom prst="rect">
            <a:avLst/>
          </a:prstGeom>
          <a:noFill/>
        </p:spPr>
        <p:txBody>
          <a:bodyPr wrap="square" lIns="91440" tIns="45720" rIns="91440" bIns="45720" anchor="t">
            <a:spAutoFit/>
          </a:bodyPr>
          <a:lstStyle/>
          <a:p>
            <a:r>
              <a:rPr lang="en-US" dirty="0">
                <a:latin typeface="Aptos"/>
              </a:rPr>
              <a:t>Source, </a:t>
            </a:r>
            <a:r>
              <a:rPr lang="en-US" dirty="0">
                <a:hlinkClick r:id="rId5"/>
              </a:rPr>
              <a:t>CPC</a:t>
            </a:r>
            <a:endParaRPr lang="en-US" dirty="0">
              <a:latin typeface="Aptos"/>
            </a:endParaRPr>
          </a:p>
        </p:txBody>
      </p:sp>
      <p:sp>
        <p:nvSpPr>
          <p:cNvPr id="9" name="TextBox 8">
            <a:extLst>
              <a:ext uri="{FF2B5EF4-FFF2-40B4-BE49-F238E27FC236}">
                <a16:creationId xmlns:a16="http://schemas.microsoft.com/office/drawing/2014/main" id="{818C9A69-6CEF-BD12-2CD1-EE656053C790}"/>
              </a:ext>
            </a:extLst>
          </p:cNvPr>
          <p:cNvSpPr txBox="1"/>
          <p:nvPr/>
        </p:nvSpPr>
        <p:spPr>
          <a:xfrm>
            <a:off x="2314887" y="5948231"/>
            <a:ext cx="1724286" cy="369332"/>
          </a:xfrm>
          <a:prstGeom prst="rect">
            <a:avLst/>
          </a:prstGeom>
          <a:noFill/>
        </p:spPr>
        <p:txBody>
          <a:bodyPr wrap="square" lIns="91440" tIns="45720" rIns="91440" bIns="45720" anchor="t">
            <a:spAutoFit/>
          </a:bodyPr>
          <a:lstStyle/>
          <a:p>
            <a:r>
              <a:rPr lang="en-US" dirty="0">
                <a:latin typeface="Aptos"/>
              </a:rPr>
              <a:t>Source, </a:t>
            </a:r>
            <a:r>
              <a:rPr lang="en-US" dirty="0">
                <a:latin typeface="Aptos"/>
                <a:hlinkClick r:id="rId5"/>
              </a:rPr>
              <a:t>CPC</a:t>
            </a:r>
            <a:endParaRPr lang="en-US" dirty="0">
              <a:latin typeface="Aptos"/>
            </a:endParaRPr>
          </a:p>
        </p:txBody>
      </p:sp>
    </p:spTree>
    <p:extLst>
      <p:ext uri="{BB962C8B-B14F-4D97-AF65-F5344CB8AC3E}">
        <p14:creationId xmlns:p14="http://schemas.microsoft.com/office/powerpoint/2010/main" val="608160986"/>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EC0BF-B74F-B7D7-15CC-C22DA2E84A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44D8E5-3F7B-3C12-BBB2-14E6896EDC2D}"/>
              </a:ext>
            </a:extLst>
          </p:cNvPr>
          <p:cNvSpPr>
            <a:spLocks noGrp="1"/>
          </p:cNvSpPr>
          <p:nvPr>
            <p:ph type="ctrTitle"/>
          </p:nvPr>
        </p:nvSpPr>
        <p:spPr>
          <a:xfrm>
            <a:off x="-1491" y="-121087"/>
            <a:ext cx="9341017" cy="976045"/>
          </a:xfrm>
        </p:spPr>
        <p:txBody>
          <a:bodyPr>
            <a:normAutofit/>
          </a:bodyPr>
          <a:lstStyle/>
          <a:p>
            <a:r>
              <a:rPr lang="en-US" sz="4900" b="0" dirty="0">
                <a:latin typeface="Aptos Display"/>
                <a:ea typeface="Avenir Book" charset="0"/>
                <a:cs typeface="Avenir Book" charset="0"/>
              </a:rPr>
              <a:t>Current Sea Surface Temperatures</a:t>
            </a:r>
            <a:endParaRPr lang="en-US" sz="4900" b="0" dirty="0">
              <a:latin typeface="Aptos Display"/>
            </a:endParaRPr>
          </a:p>
        </p:txBody>
      </p:sp>
      <p:sp>
        <p:nvSpPr>
          <p:cNvPr id="6" name="Footer Placeholder 4">
            <a:extLst>
              <a:ext uri="{FF2B5EF4-FFF2-40B4-BE49-F238E27FC236}">
                <a16:creationId xmlns:a16="http://schemas.microsoft.com/office/drawing/2014/main" id="{53E92647-6439-8FF8-3CC0-B5653CA5AE7C}"/>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grpSp>
        <p:nvGrpSpPr>
          <p:cNvPr id="4" name="Group 3" descr="NOAA Coral Reef Watch Daily figure from February 12, 2025 showing current sea surface temperatures. Most of the sea temperatures range from -1 to 2 degrees Celsius. ">
            <a:extLst>
              <a:ext uri="{FF2B5EF4-FFF2-40B4-BE49-F238E27FC236}">
                <a16:creationId xmlns:a16="http://schemas.microsoft.com/office/drawing/2014/main" id="{780E9E0F-BF8A-C661-432B-02F0BA83C20E}"/>
              </a:ext>
            </a:extLst>
          </p:cNvPr>
          <p:cNvGrpSpPr/>
          <p:nvPr/>
        </p:nvGrpSpPr>
        <p:grpSpPr>
          <a:xfrm>
            <a:off x="2133599" y="879971"/>
            <a:ext cx="8833397" cy="5444844"/>
            <a:chOff x="409575" y="1122850"/>
            <a:chExt cx="9366885" cy="5687272"/>
          </a:xfrm>
        </p:grpSpPr>
        <p:pic>
          <p:nvPicPr>
            <p:cNvPr id="5" name="Picture 2">
              <a:extLst>
                <a:ext uri="{FF2B5EF4-FFF2-40B4-BE49-F238E27FC236}">
                  <a16:creationId xmlns:a16="http://schemas.microsoft.com/office/drawing/2014/main" id="{1BE5B04F-245A-AD93-9C73-BCB19E879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1122850"/>
              <a:ext cx="9366885" cy="568727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5A2127FC-B436-2E9D-2525-CC580DAE59AC}"/>
                    </a:ext>
                  </a:extLst>
                </p14:cNvPr>
                <p14:cNvContentPartPr/>
                <p14:nvPr/>
              </p14:nvContentPartPr>
              <p14:xfrm>
                <a:off x="4526940" y="3629580"/>
                <a:ext cx="1851480" cy="437040"/>
              </p14:xfrm>
            </p:contentPart>
          </mc:Choice>
          <mc:Fallback xmlns="">
            <p:pic>
              <p:nvPicPr>
                <p:cNvPr id="7" name="Ink 6">
                  <a:extLst>
                    <a:ext uri="{FF2B5EF4-FFF2-40B4-BE49-F238E27FC236}">
                      <a16:creationId xmlns:a16="http://schemas.microsoft.com/office/drawing/2014/main" id="{5A2127FC-B436-2E9D-2525-CC580DAE59AC}"/>
                    </a:ext>
                  </a:extLst>
                </p:cNvPr>
                <p:cNvPicPr/>
                <p:nvPr/>
              </p:nvPicPr>
              <p:blipFill>
                <a:blip r:embed="rId5"/>
                <a:stretch>
                  <a:fillRect/>
                </a:stretch>
              </p:blipFill>
              <p:spPr>
                <a:xfrm>
                  <a:off x="4518269" y="3620970"/>
                  <a:ext cx="1868476" cy="45391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10AC388D-DF58-836D-BFE7-B44704FEB245}"/>
                    </a:ext>
                  </a:extLst>
                </p14:cNvPr>
                <p14:cNvContentPartPr/>
                <p14:nvPr/>
              </p14:nvContentPartPr>
              <p14:xfrm>
                <a:off x="5301300" y="2516460"/>
                <a:ext cx="653760" cy="726120"/>
              </p14:xfrm>
            </p:contentPart>
          </mc:Choice>
          <mc:Fallback xmlns="">
            <p:pic>
              <p:nvPicPr>
                <p:cNvPr id="8" name="Ink 7">
                  <a:extLst>
                    <a:ext uri="{FF2B5EF4-FFF2-40B4-BE49-F238E27FC236}">
                      <a16:creationId xmlns:a16="http://schemas.microsoft.com/office/drawing/2014/main" id="{10AC388D-DF58-836D-BFE7-B44704FEB245}"/>
                    </a:ext>
                  </a:extLst>
                </p:cNvPr>
                <p:cNvPicPr/>
                <p:nvPr/>
              </p:nvPicPr>
              <p:blipFill>
                <a:blip r:embed="rId7"/>
                <a:stretch>
                  <a:fillRect/>
                </a:stretch>
              </p:blipFill>
              <p:spPr>
                <a:xfrm>
                  <a:off x="5292629" y="2507849"/>
                  <a:ext cx="670754" cy="74299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C9397294-ACCE-406B-DEF6-94A81D40F7FC}"/>
                    </a:ext>
                  </a:extLst>
                </p14:cNvPr>
                <p14:cNvContentPartPr/>
                <p14:nvPr/>
              </p14:nvContentPartPr>
              <p14:xfrm>
                <a:off x="5416500" y="3195060"/>
                <a:ext cx="938520" cy="455040"/>
              </p14:xfrm>
            </p:contentPart>
          </mc:Choice>
          <mc:Fallback xmlns="">
            <p:pic>
              <p:nvPicPr>
                <p:cNvPr id="9" name="Ink 8">
                  <a:extLst>
                    <a:ext uri="{FF2B5EF4-FFF2-40B4-BE49-F238E27FC236}">
                      <a16:creationId xmlns:a16="http://schemas.microsoft.com/office/drawing/2014/main" id="{C9397294-ACCE-406B-DEF6-94A81D40F7FC}"/>
                    </a:ext>
                  </a:extLst>
                </p:cNvPr>
                <p:cNvPicPr/>
                <p:nvPr/>
              </p:nvPicPr>
              <p:blipFill>
                <a:blip r:embed="rId9"/>
                <a:stretch>
                  <a:fillRect/>
                </a:stretch>
              </p:blipFill>
              <p:spPr>
                <a:xfrm>
                  <a:off x="5407829" y="3186448"/>
                  <a:ext cx="955515" cy="471919"/>
                </a:xfrm>
                <a:prstGeom prst="rect">
                  <a:avLst/>
                </a:prstGeom>
              </p:spPr>
            </p:pic>
          </mc:Fallback>
        </mc:AlternateContent>
        <p:grpSp>
          <p:nvGrpSpPr>
            <p:cNvPr id="10" name="Group 9">
              <a:extLst>
                <a:ext uri="{FF2B5EF4-FFF2-40B4-BE49-F238E27FC236}">
                  <a16:creationId xmlns:a16="http://schemas.microsoft.com/office/drawing/2014/main" id="{61B3E0C5-0359-563F-8BBB-0DD3A0BD8E64}"/>
                </a:ext>
              </a:extLst>
            </p:cNvPr>
            <p:cNvGrpSpPr/>
            <p:nvPr/>
          </p:nvGrpSpPr>
          <p:grpSpPr>
            <a:xfrm>
              <a:off x="6674340" y="2653260"/>
              <a:ext cx="2005560" cy="1293840"/>
              <a:chOff x="6674340" y="2653260"/>
              <a:chExt cx="2005560" cy="1293840"/>
            </a:xfrm>
          </p:grpSpPr>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33D1BF4D-DDF2-D176-717F-AE64F176E274}"/>
                      </a:ext>
                    </a:extLst>
                  </p14:cNvPr>
                  <p14:cNvContentPartPr/>
                  <p14:nvPr/>
                </p14:nvContentPartPr>
                <p14:xfrm>
                  <a:off x="7587660" y="3434460"/>
                  <a:ext cx="1092240" cy="512640"/>
                </p14:xfrm>
              </p:contentPart>
            </mc:Choice>
            <mc:Fallback xmlns="">
              <p:pic>
                <p:nvPicPr>
                  <p:cNvPr id="11" name="Ink 10">
                    <a:extLst>
                      <a:ext uri="{FF2B5EF4-FFF2-40B4-BE49-F238E27FC236}">
                        <a16:creationId xmlns:a16="http://schemas.microsoft.com/office/drawing/2014/main" id="{33D1BF4D-DDF2-D176-717F-AE64F176E274}"/>
                      </a:ext>
                    </a:extLst>
                  </p:cNvPr>
                  <p:cNvPicPr/>
                  <p:nvPr/>
                </p:nvPicPr>
                <p:blipFill>
                  <a:blip r:embed="rId11"/>
                  <a:stretch>
                    <a:fillRect/>
                  </a:stretch>
                </p:blipFill>
                <p:spPr>
                  <a:xfrm>
                    <a:off x="7578991" y="3425847"/>
                    <a:ext cx="1109230" cy="52952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E2C8D3BF-E394-BDA3-1416-C3B6C6D5A9D2}"/>
                      </a:ext>
                    </a:extLst>
                  </p14:cNvPr>
                  <p14:cNvContentPartPr/>
                  <p14:nvPr/>
                </p14:nvContentPartPr>
                <p14:xfrm>
                  <a:off x="6674340" y="3183900"/>
                  <a:ext cx="260640" cy="174600"/>
                </p14:xfrm>
              </p:contentPart>
            </mc:Choice>
            <mc:Fallback xmlns="">
              <p:pic>
                <p:nvPicPr>
                  <p:cNvPr id="12" name="Ink 11">
                    <a:extLst>
                      <a:ext uri="{FF2B5EF4-FFF2-40B4-BE49-F238E27FC236}">
                        <a16:creationId xmlns:a16="http://schemas.microsoft.com/office/drawing/2014/main" id="{E2C8D3BF-E394-BDA3-1416-C3B6C6D5A9D2}"/>
                      </a:ext>
                    </a:extLst>
                  </p:cNvPr>
                  <p:cNvPicPr/>
                  <p:nvPr/>
                </p:nvPicPr>
                <p:blipFill>
                  <a:blip r:embed="rId13"/>
                  <a:stretch>
                    <a:fillRect/>
                  </a:stretch>
                </p:blipFill>
                <p:spPr>
                  <a:xfrm>
                    <a:off x="6665652" y="3175291"/>
                    <a:ext cx="277668" cy="19147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16799AB5-DC1F-B7C6-D02A-F4C187538354}"/>
                      </a:ext>
                    </a:extLst>
                  </p14:cNvPr>
                  <p14:cNvContentPartPr/>
                  <p14:nvPr/>
                </p14:nvContentPartPr>
                <p14:xfrm>
                  <a:off x="7486860" y="2653260"/>
                  <a:ext cx="774360" cy="570960"/>
                </p14:xfrm>
              </p:contentPart>
            </mc:Choice>
            <mc:Fallback xmlns="">
              <p:pic>
                <p:nvPicPr>
                  <p:cNvPr id="13" name="Ink 12">
                    <a:extLst>
                      <a:ext uri="{FF2B5EF4-FFF2-40B4-BE49-F238E27FC236}">
                        <a16:creationId xmlns:a16="http://schemas.microsoft.com/office/drawing/2014/main" id="{16799AB5-DC1F-B7C6-D02A-F4C187538354}"/>
                      </a:ext>
                    </a:extLst>
                  </p:cNvPr>
                  <p:cNvPicPr/>
                  <p:nvPr/>
                </p:nvPicPr>
                <p:blipFill>
                  <a:blip r:embed="rId15"/>
                  <a:stretch>
                    <a:fillRect/>
                  </a:stretch>
                </p:blipFill>
                <p:spPr>
                  <a:xfrm>
                    <a:off x="7478187" y="2644646"/>
                    <a:ext cx="791360" cy="587844"/>
                  </a:xfrm>
                  <a:prstGeom prst="rect">
                    <a:avLst/>
                  </a:prstGeom>
                </p:spPr>
              </p:pic>
            </mc:Fallback>
          </mc:AlternateContent>
        </p:grpSp>
      </p:grpSp>
      <p:sp>
        <p:nvSpPr>
          <p:cNvPr id="14" name="TextBox 13">
            <a:extLst>
              <a:ext uri="{FF2B5EF4-FFF2-40B4-BE49-F238E27FC236}">
                <a16:creationId xmlns:a16="http://schemas.microsoft.com/office/drawing/2014/main" id="{C2F4E126-44AF-8D81-0A16-298F16AE4179}"/>
              </a:ext>
            </a:extLst>
          </p:cNvPr>
          <p:cNvSpPr txBox="1"/>
          <p:nvPr/>
        </p:nvSpPr>
        <p:spPr>
          <a:xfrm>
            <a:off x="10470420" y="6208830"/>
            <a:ext cx="1724286" cy="369332"/>
          </a:xfrm>
          <a:prstGeom prst="rect">
            <a:avLst/>
          </a:prstGeom>
          <a:noFill/>
        </p:spPr>
        <p:txBody>
          <a:bodyPr wrap="square" lIns="91440" tIns="45720" rIns="91440" bIns="45720" anchor="t">
            <a:spAutoFit/>
          </a:bodyPr>
          <a:lstStyle/>
          <a:p>
            <a:r>
              <a:rPr lang="en-US" dirty="0">
                <a:latin typeface="Aptos"/>
              </a:rPr>
              <a:t>Source, NOAA</a:t>
            </a:r>
          </a:p>
        </p:txBody>
      </p:sp>
    </p:spTree>
    <p:extLst>
      <p:ext uri="{BB962C8B-B14F-4D97-AF65-F5344CB8AC3E}">
        <p14:creationId xmlns:p14="http://schemas.microsoft.com/office/powerpoint/2010/main" val="2584995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71573-C809-AEC1-2B4D-B758A586D9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6DAE9D-2A9A-2B02-0E43-2B1FB2359917}"/>
              </a:ext>
            </a:extLst>
          </p:cNvPr>
          <p:cNvSpPr>
            <a:spLocks noGrp="1"/>
          </p:cNvSpPr>
          <p:nvPr>
            <p:ph type="ctrTitle"/>
          </p:nvPr>
        </p:nvSpPr>
        <p:spPr>
          <a:xfrm>
            <a:off x="-1172" y="3832"/>
            <a:ext cx="4400344" cy="859732"/>
          </a:xfrm>
        </p:spPr>
        <p:txBody>
          <a:bodyPr>
            <a:normAutofit/>
          </a:bodyPr>
          <a:lstStyle/>
          <a:p>
            <a:r>
              <a:rPr lang="en-US" b="0" dirty="0">
                <a:latin typeface="Aptos Display"/>
                <a:ea typeface="Avenir Book" charset="0"/>
                <a:cs typeface="Avenir Book" charset="0"/>
              </a:rPr>
              <a:t>ENSO forecast</a:t>
            </a:r>
            <a:endParaRPr lang="en-US" b="0" dirty="0"/>
          </a:p>
        </p:txBody>
      </p:sp>
      <p:sp>
        <p:nvSpPr>
          <p:cNvPr id="6" name="Footer Placeholder 4">
            <a:extLst>
              <a:ext uri="{FF2B5EF4-FFF2-40B4-BE49-F238E27FC236}">
                <a16:creationId xmlns:a16="http://schemas.microsoft.com/office/drawing/2014/main" id="{6FED4672-D5DF-DAEA-3A95-1BF0B3E0BA4F}"/>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pic>
        <p:nvPicPr>
          <p:cNvPr id="4" name="Picture 2" descr="NOAA CPC ENSO Probabilities in 2025. This is a bar chart with the x-axis representing season. The y-axis represents percent chance from 0-100%. Each season has three bars representing La Nina in blue, neutral in gray, and El Nino in blue. The JFM season has the highest La Nina probability with 95%. The SON season has the highest El Nino probability with 20%. ">
            <a:extLst>
              <a:ext uri="{FF2B5EF4-FFF2-40B4-BE49-F238E27FC236}">
                <a16:creationId xmlns:a16="http://schemas.microsoft.com/office/drawing/2014/main" id="{54320B71-3523-2608-5002-3249C92C40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06" t="1546" r="6225" b="2427"/>
          <a:stretch>
            <a:fillRect/>
          </a:stretch>
        </p:blipFill>
        <p:spPr bwMode="auto">
          <a:xfrm>
            <a:off x="1629704" y="765387"/>
            <a:ext cx="9291973" cy="58846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A329DB-65EC-B487-EEC6-43AA5ACC18C0}"/>
              </a:ext>
            </a:extLst>
          </p:cNvPr>
          <p:cNvSpPr txBox="1"/>
          <p:nvPr/>
        </p:nvSpPr>
        <p:spPr>
          <a:xfrm>
            <a:off x="10298702" y="6176633"/>
            <a:ext cx="1724286" cy="369332"/>
          </a:xfrm>
          <a:prstGeom prst="rect">
            <a:avLst/>
          </a:prstGeom>
          <a:noFill/>
        </p:spPr>
        <p:txBody>
          <a:bodyPr wrap="square" lIns="91440" tIns="45720" rIns="91440" bIns="45720" anchor="t">
            <a:spAutoFit/>
          </a:bodyPr>
          <a:lstStyle/>
          <a:p>
            <a:r>
              <a:rPr lang="en-US" dirty="0">
                <a:latin typeface="Aptos"/>
              </a:rPr>
              <a:t>Source, NOAA</a:t>
            </a:r>
          </a:p>
        </p:txBody>
      </p:sp>
    </p:spTree>
    <p:extLst>
      <p:ext uri="{BB962C8B-B14F-4D97-AF65-F5344CB8AC3E}">
        <p14:creationId xmlns:p14="http://schemas.microsoft.com/office/powerpoint/2010/main" val="930391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930A1-A1FF-4779-9F33-BA93098FD9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F9D32B-8336-058A-1783-3ECF1D3A1012}"/>
              </a:ext>
            </a:extLst>
          </p:cNvPr>
          <p:cNvSpPr>
            <a:spLocks noGrp="1"/>
          </p:cNvSpPr>
          <p:nvPr>
            <p:ph type="ctrTitle"/>
          </p:nvPr>
        </p:nvSpPr>
        <p:spPr>
          <a:xfrm>
            <a:off x="7767" y="199231"/>
            <a:ext cx="3037686" cy="754824"/>
          </a:xfrm>
        </p:spPr>
        <p:txBody>
          <a:bodyPr>
            <a:normAutofit fontScale="90000"/>
          </a:bodyPr>
          <a:lstStyle/>
          <a:p>
            <a:r>
              <a:rPr lang="en-US" b="0" dirty="0">
                <a:latin typeface="+mj-lt"/>
                <a:cs typeface="Arial"/>
              </a:rPr>
              <a:t>April-May</a:t>
            </a:r>
          </a:p>
        </p:txBody>
      </p:sp>
      <p:sp>
        <p:nvSpPr>
          <p:cNvPr id="6" name="Footer Placeholder 4">
            <a:extLst>
              <a:ext uri="{FF2B5EF4-FFF2-40B4-BE49-F238E27FC236}">
                <a16:creationId xmlns:a16="http://schemas.microsoft.com/office/drawing/2014/main" id="{C054D325-FE3E-5EDD-DA53-E00F51EF4B4C}"/>
              </a:ext>
            </a:extLst>
          </p:cNvPr>
          <p:cNvSpPr txBox="1">
            <a:spLocks/>
          </p:cNvSpPr>
          <p:nvPr/>
        </p:nvSpPr>
        <p:spPr>
          <a:xfrm>
            <a:off x="10091637" y="370949"/>
            <a:ext cx="1919143" cy="399805"/>
          </a:xfrm>
          <a:prstGeom prst="rect">
            <a:avLst/>
          </a:prstGeom>
        </p:spPr>
        <p:txBody>
          <a:bodyPr vert="horz" lIns="91440" tIns="45720" rIns="91440" bIns="45720" rtlCol="0" anchor="ctr"/>
          <a:lstStyle>
            <a:defPPr>
              <a:defRPr lang="en-US"/>
            </a:defPPr>
            <a:lvl1pPr marL="0" algn="ctr" defTabSz="914400" rtl="0" eaLnBrk="1" latinLnBrk="0" hangingPunct="1">
              <a:lnSpc>
                <a:spcPts val="1400"/>
              </a:lnSpc>
              <a:defRPr sz="1200" kern="1200" spc="300">
                <a:solidFill>
                  <a:srgbClr val="A4140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NEBRASKA STATE CLIMATE OFFICE</a:t>
            </a:r>
          </a:p>
        </p:txBody>
      </p:sp>
      <p:pic>
        <p:nvPicPr>
          <p:cNvPr id="5" name="Picture 4" descr="Climate Prediction Center map of the U.S. showing extreme temperatures across regions of the U.S. in Fahrenheit. ">
            <a:extLst>
              <a:ext uri="{FF2B5EF4-FFF2-40B4-BE49-F238E27FC236}">
                <a16:creationId xmlns:a16="http://schemas.microsoft.com/office/drawing/2014/main" id="{23B1CB94-A574-EB56-1B92-700D156C83D1}"/>
              </a:ext>
            </a:extLst>
          </p:cNvPr>
          <p:cNvPicPr>
            <a:picLocks noChangeAspect="1"/>
          </p:cNvPicPr>
          <p:nvPr/>
        </p:nvPicPr>
        <p:blipFill>
          <a:blip r:embed="rId3"/>
          <a:srcRect l="321" r="3498" b="2681"/>
          <a:stretch>
            <a:fillRect/>
          </a:stretch>
        </p:blipFill>
        <p:spPr>
          <a:xfrm>
            <a:off x="5772004" y="1901973"/>
            <a:ext cx="6419996" cy="3894871"/>
          </a:xfrm>
          <a:prstGeom prst="rect">
            <a:avLst/>
          </a:prstGeom>
        </p:spPr>
      </p:pic>
      <p:pic>
        <p:nvPicPr>
          <p:cNvPr id="4" name="Picture 3" descr="A diagram of a cycle">
            <a:extLst>
              <a:ext uri="{FF2B5EF4-FFF2-40B4-BE49-F238E27FC236}">
                <a16:creationId xmlns:a16="http://schemas.microsoft.com/office/drawing/2014/main" id="{592787D0-40D0-155C-0F39-AD2575F4BEDE}"/>
              </a:ext>
            </a:extLst>
          </p:cNvPr>
          <p:cNvPicPr>
            <a:picLocks noChangeAspect="1"/>
          </p:cNvPicPr>
          <p:nvPr/>
        </p:nvPicPr>
        <p:blipFill>
          <a:blip r:embed="rId4"/>
          <a:srcRect l="-61" r="560"/>
          <a:stretch>
            <a:fillRect/>
          </a:stretch>
        </p:blipFill>
        <p:spPr>
          <a:xfrm>
            <a:off x="1529" y="1100361"/>
            <a:ext cx="5726105" cy="4328837"/>
          </a:xfrm>
          <a:prstGeom prst="rect">
            <a:avLst/>
          </a:prstGeom>
        </p:spPr>
      </p:pic>
      <p:sp>
        <p:nvSpPr>
          <p:cNvPr id="7" name="TextBox 6">
            <a:extLst>
              <a:ext uri="{FF2B5EF4-FFF2-40B4-BE49-F238E27FC236}">
                <a16:creationId xmlns:a16="http://schemas.microsoft.com/office/drawing/2014/main" id="{95F10409-847D-9C3E-8E1D-F6C6FBF8A6A3}"/>
              </a:ext>
            </a:extLst>
          </p:cNvPr>
          <p:cNvSpPr txBox="1"/>
          <p:nvPr/>
        </p:nvSpPr>
        <p:spPr>
          <a:xfrm>
            <a:off x="8357157" y="6117719"/>
            <a:ext cx="2694051" cy="369332"/>
          </a:xfrm>
          <a:prstGeom prst="rect">
            <a:avLst/>
          </a:prstGeom>
          <a:noFill/>
        </p:spPr>
        <p:txBody>
          <a:bodyPr wrap="square" lIns="91440" tIns="45720" rIns="91440" bIns="45720" anchor="t">
            <a:spAutoFit/>
          </a:bodyPr>
          <a:lstStyle/>
          <a:p>
            <a:r>
              <a:rPr lang="en-US" dirty="0">
                <a:latin typeface="Aptos"/>
              </a:rPr>
              <a:t>Source, USDA and CPC</a:t>
            </a:r>
          </a:p>
        </p:txBody>
      </p:sp>
    </p:spTree>
    <p:extLst>
      <p:ext uri="{BB962C8B-B14F-4D97-AF65-F5344CB8AC3E}">
        <p14:creationId xmlns:p14="http://schemas.microsoft.com/office/powerpoint/2010/main" val="3601870234"/>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oil Health Template  -  Read-Only" id="{8BD73A94-308A-40C6-867A-5D0F127F6520}" vid="{2B07E380-8A30-4AF7-AC7A-6F108169EE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4BF562B4E8EA4F8505CD5193347C19" ma:contentTypeVersion="17" ma:contentTypeDescription="Create a new document." ma:contentTypeScope="" ma:versionID="2b29be240f55f01f38bba63a312ff414">
  <xsd:schema xmlns:xsd="http://www.w3.org/2001/XMLSchema" xmlns:xs="http://www.w3.org/2001/XMLSchema" xmlns:p="http://schemas.microsoft.com/office/2006/metadata/properties" xmlns:ns2="2a191d2e-c036-439e-9ba3-bf8b9397cdd5" xmlns:ns3="838f6c0c-15f7-41ac-bea3-73bc070a7aa8" targetNamespace="http://schemas.microsoft.com/office/2006/metadata/properties" ma:root="true" ma:fieldsID="adbd1c46ecd0d43c1ae26a6e8ea36eef" ns2:_="" ns3:_="">
    <xsd:import namespace="2a191d2e-c036-439e-9ba3-bf8b9397cdd5"/>
    <xsd:import namespace="838f6c0c-15f7-41ac-bea3-73bc070a7aa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SearchProperties" minOccurs="0"/>
                <xsd:element ref="ns2:SourceLink"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191d2e-c036-439e-9ba3-bf8b9397cd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9e8d040-3cf8-41ce-a03b-17301c6837b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SourceLink" ma:index="23" nillable="true" ma:displayName="Source Link" ma:format="Hyperlink" ma:internalName="Sourc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8f6c0c-15f7-41ac-bea3-73bc070a7aa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f807706-645f-431b-88a9-e4924fbe300d}" ma:internalName="TaxCatchAll" ma:showField="CatchAllData" ma:web="838f6c0c-15f7-41ac-bea3-73bc070a7a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38f6c0c-15f7-41ac-bea3-73bc070a7aa8" xsi:nil="true"/>
    <SourceLink xmlns="2a191d2e-c036-439e-9ba3-bf8b9397cdd5">
      <Url xsi:nil="true"/>
      <Description xsi:nil="true"/>
    </SourceLink>
    <lcf76f155ced4ddcb4097134ff3c332f xmlns="2a191d2e-c036-439e-9ba3-bf8b9397cdd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EC48C0-F3CB-406F-95F3-E82E497B7B1E}">
  <ds:schemaRefs>
    <ds:schemaRef ds:uri="2a191d2e-c036-439e-9ba3-bf8b9397cdd5"/>
    <ds:schemaRef ds:uri="838f6c0c-15f7-41ac-bea3-73bc070a7a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41D0068-59D4-4452-ACF2-7A3DAE52FAA5}">
  <ds:schemaRefs>
    <ds:schemaRef ds:uri="2a191d2e-c036-439e-9ba3-bf8b9397cdd5"/>
    <ds:schemaRef ds:uri="838f6c0c-15f7-41ac-bea3-73bc070a7a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394D1FF-B484-4E37-87ED-F0C126D387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Soil Health Template (1)</Template>
  <TotalTime>163</TotalTime>
  <Words>713</Words>
  <Application>Microsoft Macintosh PowerPoint</Application>
  <PresentationFormat>Widescreen</PresentationFormat>
  <Paragraphs>135</Paragraphs>
  <Slides>31</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Aptos</vt:lpstr>
      <vt:lpstr>Aptos Display</vt:lpstr>
      <vt:lpstr>Arial</vt:lpstr>
      <vt:lpstr>Office Theme</vt:lpstr>
      <vt:lpstr>Building Weather Resilient Farming Systems</vt:lpstr>
      <vt:lpstr>Weather vs. Climate</vt:lpstr>
      <vt:lpstr>February-March</vt:lpstr>
      <vt:lpstr>Coldest Winter Temperatures</vt:lpstr>
      <vt:lpstr>Soil Moisture and Soil Temperature</vt:lpstr>
      <vt:lpstr>CPC Summer Outlook (from Feb.)</vt:lpstr>
      <vt:lpstr>Current Sea Surface Temperatures</vt:lpstr>
      <vt:lpstr>ENSO forecast</vt:lpstr>
      <vt:lpstr>April-May</vt:lpstr>
      <vt:lpstr>Frost Freeze Toolkit</vt:lpstr>
      <vt:lpstr>April-May</vt:lpstr>
      <vt:lpstr>Summer</vt:lpstr>
      <vt:lpstr>Growing Degree Days</vt:lpstr>
      <vt:lpstr>Hottest Summer Temperatures</vt:lpstr>
      <vt:lpstr>Potential Evapotranspiration (ET)</vt:lpstr>
      <vt:lpstr>Evaporative Demand Drought Index</vt:lpstr>
      <vt:lpstr>Wind</vt:lpstr>
      <vt:lpstr>Disease Issues</vt:lpstr>
      <vt:lpstr>Fall</vt:lpstr>
      <vt:lpstr>Soil Moisture and Vegetation Health</vt:lpstr>
      <vt:lpstr>Fire Safety</vt:lpstr>
      <vt:lpstr>Data Sources</vt:lpstr>
      <vt:lpstr>Annual temperature trend</vt:lpstr>
      <vt:lpstr>Annual precipitation trend</vt:lpstr>
      <vt:lpstr>June warming quickly</vt:lpstr>
      <vt:lpstr>Summer precipitation 1980-2023 </vt:lpstr>
      <vt:lpstr>Nebraska temperature projections</vt:lpstr>
      <vt:lpstr>Nebraska temperature projections</vt:lpstr>
      <vt:lpstr>Regenerative vs. Extremes</vt:lpstr>
      <vt:lpstr>Email: ehunt2@unl.edu    Phone: 402-617-4190 Find me on: Market Journal on Saturday mornings, Crop Watch podcast, and Nebraska State Climate Office website  TikTok: @neclimateoffice</vt:lpstr>
      <vt:lpstr>References</vt:lpstr>
    </vt:vector>
  </TitlesOfParts>
  <Company>University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Miranda Mueller</dc:creator>
  <cp:lastModifiedBy>Eric Hunt</cp:lastModifiedBy>
  <cp:revision>167</cp:revision>
  <dcterms:created xsi:type="dcterms:W3CDTF">2025-08-25T17:19:00Z</dcterms:created>
  <dcterms:modified xsi:type="dcterms:W3CDTF">2025-10-20T18:31:54Z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0x010100634BF562B4E8EA4F8505CD5193347C19</vt:lpwstr>
  </property>
  <property fmtid="{D5CDD505-2E9C-101B-9397-08002B2CF9AE}" pid="3" name="MediaServiceImageTags">
    <vt:lpwstr/>
  </property>
</Properties>
</file>